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Helvetica World Bold" panose="020B0604020202020204" charset="-128"/>
      <p:regular r:id="rId14"/>
    </p:embeddedFont>
    <p:embeddedFont>
      <p:font typeface="Bricolage Grotesque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IBM Plex Sans" panose="020B0503050203000203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charset="0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old" panose="02000000000000000000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18" Type="http://schemas.openxmlformats.org/officeDocument/2006/relationships/image" Target="../media/image85.png"/><Relationship Id="rId3" Type="http://schemas.openxmlformats.org/officeDocument/2006/relationships/image" Target="../media/image2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19" Type="http://schemas.openxmlformats.org/officeDocument/2006/relationships/image" Target="../media/image86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hyperlink" Target="https://app.presentations.ai/undefined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image" Target="../media/image45.svg"/><Relationship Id="rId3" Type="http://schemas.openxmlformats.org/officeDocument/2006/relationships/image" Target="../media/image2.sv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4.sv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2.svg"/><Relationship Id="rId21" Type="http://schemas.openxmlformats.org/officeDocument/2006/relationships/image" Target="../media/image64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3.pn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144000" y="1197232"/>
            <a:ext cx="2669668" cy="2669668"/>
          </a:xfrm>
          <a:custGeom>
            <a:avLst/>
            <a:gdLst/>
            <a:ahLst/>
            <a:cxnLst/>
            <a:rect l="l" t="t" r="r" b="b"/>
            <a:pathLst>
              <a:path w="2669668" h="2669668">
                <a:moveTo>
                  <a:pt x="0" y="0"/>
                </a:moveTo>
                <a:lnTo>
                  <a:pt x="2669668" y="0"/>
                </a:lnTo>
                <a:lnTo>
                  <a:pt x="2669668" y="2669667"/>
                </a:lnTo>
                <a:lnTo>
                  <a:pt x="0" y="2669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552575"/>
            <a:ext cx="9635546" cy="538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8"/>
              </a:lnSpc>
            </a:pPr>
            <a:r>
              <a:rPr lang="en-US" sz="11997" b="1" spc="-419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Sign Language Detection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45907"/>
            <a:ext cx="7370101" cy="218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Adison Giri (382485)</a:t>
            </a:r>
          </a:p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Hawana Tamang (382491)</a:t>
            </a:r>
          </a:p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Sama Nemkul Shrestha (382506)</a:t>
            </a:r>
          </a:p>
          <a:p>
            <a:pPr algn="just">
              <a:lnSpc>
                <a:spcPts val="4439"/>
              </a:lnSpc>
            </a:pPr>
            <a:endParaRPr lang="en-US" sz="317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299903" y="851141"/>
            <a:ext cx="5464491" cy="11325370"/>
          </a:xfrm>
          <a:custGeom>
            <a:avLst/>
            <a:gdLst/>
            <a:ahLst/>
            <a:cxnLst/>
            <a:rect l="l" t="t" r="r" b="b"/>
            <a:pathLst>
              <a:path w="5464491" h="11325370">
                <a:moveTo>
                  <a:pt x="0" y="0"/>
                </a:moveTo>
                <a:lnTo>
                  <a:pt x="5464491" y="0"/>
                </a:lnTo>
                <a:lnTo>
                  <a:pt x="5464491" y="11325370"/>
                </a:lnTo>
                <a:lnTo>
                  <a:pt x="0" y="1132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834" y="0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72241" y="4110517"/>
            <a:ext cx="6403526" cy="179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20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large training set of 69,600 images builds a strong foundation for the model, enabling effective learning and improved accuracy over diverse sign language gestures.</a:t>
            </a:r>
          </a:p>
          <a:p>
            <a:pPr algn="l">
              <a:lnSpc>
                <a:spcPts val="2902"/>
              </a:lnSpc>
            </a:pPr>
            <a:endParaRPr lang="en-US" sz="20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72241" y="1869020"/>
            <a:ext cx="5662957" cy="883808"/>
            <a:chOff x="0" y="0"/>
            <a:chExt cx="1491478" cy="232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1478" cy="232773"/>
            </a:xfrm>
            <a:custGeom>
              <a:avLst/>
              <a:gdLst/>
              <a:ahLst/>
              <a:cxnLst/>
              <a:rect l="l" t="t" r="r" b="b"/>
              <a:pathLst>
                <a:path w="1491478" h="232773">
                  <a:moveTo>
                    <a:pt x="10937" y="0"/>
                  </a:moveTo>
                  <a:lnTo>
                    <a:pt x="1480542" y="0"/>
                  </a:lnTo>
                  <a:cubicBezTo>
                    <a:pt x="1486582" y="0"/>
                    <a:pt x="1491478" y="4897"/>
                    <a:pt x="1491478" y="10937"/>
                  </a:cubicBezTo>
                  <a:lnTo>
                    <a:pt x="1491478" y="221836"/>
                  </a:lnTo>
                  <a:cubicBezTo>
                    <a:pt x="1491478" y="224736"/>
                    <a:pt x="1490326" y="227518"/>
                    <a:pt x="1488275" y="229569"/>
                  </a:cubicBezTo>
                  <a:cubicBezTo>
                    <a:pt x="1486224" y="231620"/>
                    <a:pt x="1483442" y="232773"/>
                    <a:pt x="1480542" y="232773"/>
                  </a:cubicBezTo>
                  <a:lnTo>
                    <a:pt x="10937" y="232773"/>
                  </a:lnTo>
                  <a:cubicBezTo>
                    <a:pt x="4897" y="232773"/>
                    <a:pt x="0" y="227876"/>
                    <a:pt x="0" y="221836"/>
                  </a:cubicBezTo>
                  <a:lnTo>
                    <a:pt x="0" y="10937"/>
                  </a:lnTo>
                  <a:cubicBezTo>
                    <a:pt x="0" y="4897"/>
                    <a:pt x="4897" y="0"/>
                    <a:pt x="109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C3D4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491478" cy="29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722"/>
                </a:lnSpc>
              </a:pPr>
              <a:r>
                <a:rPr lang="en-US" sz="33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69,600 images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2370" y="678523"/>
            <a:ext cx="16506930" cy="8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7"/>
              </a:lnSpc>
            </a:pPr>
            <a:r>
              <a:rPr lang="en-US" sz="6302" b="1" spc="-22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Training Evaluation &amp; Performance Metrics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0939" y="3147475"/>
            <a:ext cx="4820484" cy="74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Extensive training dataset ensures model robustness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2324" y="3147475"/>
            <a:ext cx="4820484" cy="74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Comprehensive validation for optimal model tuning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72324" y="4261012"/>
            <a:ext cx="6403526" cy="143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20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Validation on 17,400 images allows precise hyperparameter tuning and prevents overfitting, enhancing real-world applicability and reliability.</a:t>
            </a:r>
          </a:p>
          <a:p>
            <a:pPr algn="l">
              <a:lnSpc>
                <a:spcPts val="2902"/>
              </a:lnSpc>
            </a:pPr>
            <a:endParaRPr lang="en-US" sz="20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172324" y="1869020"/>
            <a:ext cx="5662957" cy="883808"/>
            <a:chOff x="0" y="0"/>
            <a:chExt cx="1491478" cy="2327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91478" cy="232773"/>
            </a:xfrm>
            <a:custGeom>
              <a:avLst/>
              <a:gdLst/>
              <a:ahLst/>
              <a:cxnLst/>
              <a:rect l="l" t="t" r="r" b="b"/>
              <a:pathLst>
                <a:path w="1491478" h="232773">
                  <a:moveTo>
                    <a:pt x="10937" y="0"/>
                  </a:moveTo>
                  <a:lnTo>
                    <a:pt x="1480542" y="0"/>
                  </a:lnTo>
                  <a:cubicBezTo>
                    <a:pt x="1486582" y="0"/>
                    <a:pt x="1491478" y="4897"/>
                    <a:pt x="1491478" y="10937"/>
                  </a:cubicBezTo>
                  <a:lnTo>
                    <a:pt x="1491478" y="221836"/>
                  </a:lnTo>
                  <a:cubicBezTo>
                    <a:pt x="1491478" y="224736"/>
                    <a:pt x="1490326" y="227518"/>
                    <a:pt x="1488275" y="229569"/>
                  </a:cubicBezTo>
                  <a:cubicBezTo>
                    <a:pt x="1486224" y="231620"/>
                    <a:pt x="1483442" y="232773"/>
                    <a:pt x="1480542" y="232773"/>
                  </a:cubicBezTo>
                  <a:lnTo>
                    <a:pt x="10937" y="232773"/>
                  </a:lnTo>
                  <a:cubicBezTo>
                    <a:pt x="4897" y="232773"/>
                    <a:pt x="0" y="227876"/>
                    <a:pt x="0" y="221836"/>
                  </a:cubicBezTo>
                  <a:lnTo>
                    <a:pt x="0" y="10937"/>
                  </a:lnTo>
                  <a:cubicBezTo>
                    <a:pt x="0" y="4897"/>
                    <a:pt x="4897" y="0"/>
                    <a:pt x="109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C3D4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491478" cy="29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722"/>
                </a:lnSpc>
              </a:pPr>
              <a:r>
                <a:rPr lang="en-US" sz="33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17,400 images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2241" y="5774090"/>
            <a:ext cx="5662957" cy="883808"/>
            <a:chOff x="0" y="0"/>
            <a:chExt cx="1491478" cy="2327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91478" cy="232773"/>
            </a:xfrm>
            <a:custGeom>
              <a:avLst/>
              <a:gdLst/>
              <a:ahLst/>
              <a:cxnLst/>
              <a:rect l="l" t="t" r="r" b="b"/>
              <a:pathLst>
                <a:path w="1491478" h="232773">
                  <a:moveTo>
                    <a:pt x="10937" y="0"/>
                  </a:moveTo>
                  <a:lnTo>
                    <a:pt x="1480542" y="0"/>
                  </a:lnTo>
                  <a:cubicBezTo>
                    <a:pt x="1486582" y="0"/>
                    <a:pt x="1491478" y="4897"/>
                    <a:pt x="1491478" y="10937"/>
                  </a:cubicBezTo>
                  <a:lnTo>
                    <a:pt x="1491478" y="221836"/>
                  </a:lnTo>
                  <a:cubicBezTo>
                    <a:pt x="1491478" y="224736"/>
                    <a:pt x="1490326" y="227518"/>
                    <a:pt x="1488275" y="229569"/>
                  </a:cubicBezTo>
                  <a:cubicBezTo>
                    <a:pt x="1486224" y="231620"/>
                    <a:pt x="1483442" y="232773"/>
                    <a:pt x="1480542" y="232773"/>
                  </a:cubicBezTo>
                  <a:lnTo>
                    <a:pt x="10937" y="232773"/>
                  </a:lnTo>
                  <a:cubicBezTo>
                    <a:pt x="4897" y="232773"/>
                    <a:pt x="0" y="227876"/>
                    <a:pt x="0" y="221836"/>
                  </a:cubicBezTo>
                  <a:lnTo>
                    <a:pt x="0" y="10937"/>
                  </a:lnTo>
                  <a:cubicBezTo>
                    <a:pt x="0" y="4897"/>
                    <a:pt x="4897" y="0"/>
                    <a:pt x="109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C3D4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491478" cy="29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282"/>
                </a:lnSpc>
              </a:pPr>
              <a:r>
                <a:rPr lang="en-US" sz="37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100% accuracy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70939" y="6905079"/>
            <a:ext cx="4820484" cy="74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Flawless performance signals strong generalization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2241" y="7862067"/>
            <a:ext cx="6403526" cy="179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20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Achieving 100% test accuracy confirms the model's capability to generalize well beyond training data, ensuring consistent performance in diverse environments.</a:t>
            </a:r>
          </a:p>
          <a:p>
            <a:pPr algn="l">
              <a:lnSpc>
                <a:spcPts val="2902"/>
              </a:lnSpc>
            </a:pPr>
            <a:endParaRPr lang="en-US" sz="20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0172324" y="5812995"/>
            <a:ext cx="7086976" cy="883808"/>
            <a:chOff x="0" y="0"/>
            <a:chExt cx="1866529" cy="2327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66529" cy="232773"/>
            </a:xfrm>
            <a:custGeom>
              <a:avLst/>
              <a:gdLst/>
              <a:ahLst/>
              <a:cxnLst/>
              <a:rect l="l" t="t" r="r" b="b"/>
              <a:pathLst>
                <a:path w="1866529" h="232773">
                  <a:moveTo>
                    <a:pt x="8739" y="0"/>
                  </a:moveTo>
                  <a:lnTo>
                    <a:pt x="1857789" y="0"/>
                  </a:lnTo>
                  <a:cubicBezTo>
                    <a:pt x="1860107" y="0"/>
                    <a:pt x="1862330" y="921"/>
                    <a:pt x="1863969" y="2560"/>
                  </a:cubicBezTo>
                  <a:cubicBezTo>
                    <a:pt x="1865608" y="4199"/>
                    <a:pt x="1866529" y="6422"/>
                    <a:pt x="1866529" y="8739"/>
                  </a:cubicBezTo>
                  <a:lnTo>
                    <a:pt x="1866529" y="224033"/>
                  </a:lnTo>
                  <a:cubicBezTo>
                    <a:pt x="1866529" y="226351"/>
                    <a:pt x="1865608" y="228574"/>
                    <a:pt x="1863969" y="230213"/>
                  </a:cubicBezTo>
                  <a:cubicBezTo>
                    <a:pt x="1862330" y="231852"/>
                    <a:pt x="1860107" y="232773"/>
                    <a:pt x="1857789" y="232773"/>
                  </a:cubicBezTo>
                  <a:lnTo>
                    <a:pt x="8739" y="232773"/>
                  </a:lnTo>
                  <a:cubicBezTo>
                    <a:pt x="6422" y="232773"/>
                    <a:pt x="4199" y="231852"/>
                    <a:pt x="2560" y="230213"/>
                  </a:cubicBezTo>
                  <a:cubicBezTo>
                    <a:pt x="921" y="228574"/>
                    <a:pt x="0" y="226351"/>
                    <a:pt x="0" y="224033"/>
                  </a:cubicBezTo>
                  <a:lnTo>
                    <a:pt x="0" y="8739"/>
                  </a:lnTo>
                  <a:cubicBezTo>
                    <a:pt x="0" y="6422"/>
                    <a:pt x="921" y="4199"/>
                    <a:pt x="2560" y="2560"/>
                  </a:cubicBezTo>
                  <a:cubicBezTo>
                    <a:pt x="4199" y="921"/>
                    <a:pt x="6422" y="0"/>
                    <a:pt x="87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C3D4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866529" cy="29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722"/>
                </a:lnSpc>
              </a:pPr>
              <a:r>
                <a:rPr lang="en-US" sz="33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Optional extended metrics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172324" y="6905079"/>
            <a:ext cx="4820484" cy="74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Multi-dimensional evaluation enhances trustworthiness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72324" y="7862067"/>
            <a:ext cx="6403526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IBM Plex Sans" panose="020B0604020202020204" pitchFamily="34" charset="0"/>
              </a:rPr>
              <a:t>Utilizing confusion matrix, precision, recall, and F1-score provides deeper insights into model behavior, supporting transparency and continuous improvement.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4963" y="-722605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825544" y="418614"/>
            <a:ext cx="636911" cy="0"/>
          </a:xfrm>
          <a:prstGeom prst="line">
            <a:avLst/>
          </a:prstGeom>
          <a:ln w="76200" cap="flat">
            <a:solidFill>
              <a:srgbClr val="7E9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691056" y="418614"/>
            <a:ext cx="636911" cy="0"/>
          </a:xfrm>
          <a:prstGeom prst="line">
            <a:avLst/>
          </a:prstGeom>
          <a:ln w="76200" cap="flat">
            <a:solidFill>
              <a:srgbClr val="7C4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963696" y="418614"/>
            <a:ext cx="636911" cy="0"/>
          </a:xfrm>
          <a:prstGeom prst="line">
            <a:avLst/>
          </a:prstGeom>
          <a:ln w="76200" cap="flat">
            <a:solidFill>
              <a:srgbClr val="21CB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-5400000">
            <a:off x="906905" y="4712930"/>
            <a:ext cx="5202305" cy="2919793"/>
          </a:xfrm>
          <a:custGeom>
            <a:avLst/>
            <a:gdLst/>
            <a:ahLst/>
            <a:cxnLst/>
            <a:rect l="l" t="t" r="r" b="b"/>
            <a:pathLst>
              <a:path w="5202305" h="2919793">
                <a:moveTo>
                  <a:pt x="0" y="0"/>
                </a:moveTo>
                <a:lnTo>
                  <a:pt x="5202305" y="0"/>
                </a:lnTo>
                <a:lnTo>
                  <a:pt x="5202305" y="2919794"/>
                </a:lnTo>
                <a:lnTo>
                  <a:pt x="0" y="2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7565750" y="4712930"/>
            <a:ext cx="5202305" cy="2919793"/>
          </a:xfrm>
          <a:custGeom>
            <a:avLst/>
            <a:gdLst/>
            <a:ahLst/>
            <a:cxnLst/>
            <a:rect l="l" t="t" r="r" b="b"/>
            <a:pathLst>
              <a:path w="5202305" h="2919793">
                <a:moveTo>
                  <a:pt x="0" y="0"/>
                </a:moveTo>
                <a:lnTo>
                  <a:pt x="5202305" y="0"/>
                </a:lnTo>
                <a:lnTo>
                  <a:pt x="5202305" y="2919794"/>
                </a:lnTo>
                <a:lnTo>
                  <a:pt x="0" y="2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4214268" y="4712930"/>
            <a:ext cx="5202305" cy="2919793"/>
          </a:xfrm>
          <a:custGeom>
            <a:avLst/>
            <a:gdLst/>
            <a:ahLst/>
            <a:cxnLst/>
            <a:rect l="l" t="t" r="r" b="b"/>
            <a:pathLst>
              <a:path w="5202305" h="2919793">
                <a:moveTo>
                  <a:pt x="0" y="0"/>
                </a:moveTo>
                <a:lnTo>
                  <a:pt x="5202305" y="0"/>
                </a:lnTo>
                <a:lnTo>
                  <a:pt x="5202305" y="2919794"/>
                </a:lnTo>
                <a:lnTo>
                  <a:pt x="0" y="291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3734" y="3587416"/>
            <a:ext cx="3086100" cy="5186903"/>
            <a:chOff x="0" y="0"/>
            <a:chExt cx="812800" cy="13660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366098"/>
            </a:xfrm>
            <a:custGeom>
              <a:avLst/>
              <a:gdLst/>
              <a:ahLst/>
              <a:cxnLst/>
              <a:rect l="l" t="t" r="r" b="b"/>
              <a:pathLst>
                <a:path w="812800" h="1366098">
                  <a:moveTo>
                    <a:pt x="0" y="0"/>
                  </a:moveTo>
                  <a:lnTo>
                    <a:pt x="812800" y="0"/>
                  </a:lnTo>
                  <a:lnTo>
                    <a:pt x="812800" y="1366098"/>
                  </a:lnTo>
                  <a:lnTo>
                    <a:pt x="0" y="1366098"/>
                  </a:lnTo>
                  <a:close/>
                </a:path>
              </a:pathLst>
            </a:custGeom>
            <a:solidFill>
              <a:srgbClr val="285AC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141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5400000" flipH="1">
            <a:off x="4178785" y="4770262"/>
            <a:ext cx="5183081" cy="2785906"/>
          </a:xfrm>
          <a:custGeom>
            <a:avLst/>
            <a:gdLst/>
            <a:ahLst/>
            <a:cxnLst/>
            <a:rect l="l" t="t" r="r" b="b"/>
            <a:pathLst>
              <a:path w="5183081" h="2785906">
                <a:moveTo>
                  <a:pt x="5183080" y="0"/>
                </a:moveTo>
                <a:lnTo>
                  <a:pt x="0" y="0"/>
                </a:lnTo>
                <a:lnTo>
                  <a:pt x="0" y="2785906"/>
                </a:lnTo>
                <a:lnTo>
                  <a:pt x="5183080" y="2785906"/>
                </a:lnTo>
                <a:lnTo>
                  <a:pt x="518308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 flipH="1">
            <a:off x="10837630" y="4770262"/>
            <a:ext cx="5183081" cy="2785906"/>
          </a:xfrm>
          <a:custGeom>
            <a:avLst/>
            <a:gdLst/>
            <a:ahLst/>
            <a:cxnLst/>
            <a:rect l="l" t="t" r="r" b="b"/>
            <a:pathLst>
              <a:path w="5183081" h="2785906">
                <a:moveTo>
                  <a:pt x="5183081" y="0"/>
                </a:moveTo>
                <a:lnTo>
                  <a:pt x="0" y="0"/>
                </a:lnTo>
                <a:lnTo>
                  <a:pt x="0" y="2785906"/>
                </a:lnTo>
                <a:lnTo>
                  <a:pt x="5183081" y="2785906"/>
                </a:lnTo>
                <a:lnTo>
                  <a:pt x="5183081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4258341" y="3571674"/>
            <a:ext cx="3086100" cy="5202645"/>
            <a:chOff x="0" y="0"/>
            <a:chExt cx="812800" cy="13702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1370244"/>
            </a:xfrm>
            <a:custGeom>
              <a:avLst/>
              <a:gdLst/>
              <a:ahLst/>
              <a:cxnLst/>
              <a:rect l="l" t="t" r="r" b="b"/>
              <a:pathLst>
                <a:path w="812800" h="1370244">
                  <a:moveTo>
                    <a:pt x="0" y="0"/>
                  </a:moveTo>
                  <a:lnTo>
                    <a:pt x="812800" y="0"/>
                  </a:lnTo>
                  <a:lnTo>
                    <a:pt x="812800" y="1370244"/>
                  </a:lnTo>
                  <a:lnTo>
                    <a:pt x="0" y="1370244"/>
                  </a:lnTo>
                  <a:close/>
                </a:path>
              </a:pathLst>
            </a:custGeom>
            <a:solidFill>
              <a:srgbClr val="FD7C1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141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601616" y="3571674"/>
            <a:ext cx="3086100" cy="5202645"/>
            <a:chOff x="0" y="0"/>
            <a:chExt cx="812800" cy="13702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1370244"/>
            </a:xfrm>
            <a:custGeom>
              <a:avLst/>
              <a:gdLst/>
              <a:ahLst/>
              <a:cxnLst/>
              <a:rect l="l" t="t" r="r" b="b"/>
              <a:pathLst>
                <a:path w="812800" h="1370244">
                  <a:moveTo>
                    <a:pt x="0" y="0"/>
                  </a:moveTo>
                  <a:lnTo>
                    <a:pt x="812800" y="0"/>
                  </a:lnTo>
                  <a:lnTo>
                    <a:pt x="812800" y="1370244"/>
                  </a:lnTo>
                  <a:lnTo>
                    <a:pt x="0" y="1370244"/>
                  </a:lnTo>
                  <a:close/>
                </a:path>
              </a:pathLst>
            </a:custGeom>
            <a:solidFill>
              <a:srgbClr val="711E9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141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944891" y="3571674"/>
            <a:ext cx="3086100" cy="5202645"/>
            <a:chOff x="0" y="0"/>
            <a:chExt cx="812800" cy="137024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1370244"/>
            </a:xfrm>
            <a:custGeom>
              <a:avLst/>
              <a:gdLst/>
              <a:ahLst/>
              <a:cxnLst/>
              <a:rect l="l" t="t" r="r" b="b"/>
              <a:pathLst>
                <a:path w="812800" h="1370244">
                  <a:moveTo>
                    <a:pt x="0" y="0"/>
                  </a:moveTo>
                  <a:lnTo>
                    <a:pt x="812800" y="0"/>
                  </a:lnTo>
                  <a:lnTo>
                    <a:pt x="812800" y="1370244"/>
                  </a:lnTo>
                  <a:lnTo>
                    <a:pt x="0" y="1370244"/>
                  </a:lnTo>
                  <a:close/>
                </a:path>
              </a:pathLst>
            </a:custGeom>
            <a:solidFill>
              <a:srgbClr val="D4202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141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288166" y="3571674"/>
            <a:ext cx="3086100" cy="5202645"/>
            <a:chOff x="0" y="0"/>
            <a:chExt cx="812800" cy="13702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370244"/>
            </a:xfrm>
            <a:custGeom>
              <a:avLst/>
              <a:gdLst/>
              <a:ahLst/>
              <a:cxnLst/>
              <a:rect l="l" t="t" r="r" b="b"/>
              <a:pathLst>
                <a:path w="812800" h="1370244">
                  <a:moveTo>
                    <a:pt x="0" y="0"/>
                  </a:moveTo>
                  <a:lnTo>
                    <a:pt x="812800" y="0"/>
                  </a:lnTo>
                  <a:lnTo>
                    <a:pt x="812800" y="1370244"/>
                  </a:lnTo>
                  <a:lnTo>
                    <a:pt x="0" y="1370244"/>
                  </a:lnTo>
                  <a:close/>
                </a:path>
              </a:pathLst>
            </a:custGeom>
            <a:solidFill>
              <a:srgbClr val="008D5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2800" cy="141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13734" y="2278760"/>
            <a:ext cx="2210779" cy="2585829"/>
          </a:xfrm>
          <a:custGeom>
            <a:avLst/>
            <a:gdLst/>
            <a:ahLst/>
            <a:cxnLst/>
            <a:rect l="l" t="t" r="r" b="b"/>
            <a:pathLst>
              <a:path w="2210779" h="2585829">
                <a:moveTo>
                  <a:pt x="0" y="0"/>
                </a:moveTo>
                <a:lnTo>
                  <a:pt x="2210779" y="0"/>
                </a:lnTo>
                <a:lnTo>
                  <a:pt x="2210779" y="2585829"/>
                </a:lnTo>
                <a:lnTo>
                  <a:pt x="0" y="258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1663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258341" y="2278760"/>
            <a:ext cx="2210779" cy="2585829"/>
          </a:xfrm>
          <a:custGeom>
            <a:avLst/>
            <a:gdLst/>
            <a:ahLst/>
            <a:cxnLst/>
            <a:rect l="l" t="t" r="r" b="b"/>
            <a:pathLst>
              <a:path w="2210779" h="2585829">
                <a:moveTo>
                  <a:pt x="0" y="0"/>
                </a:moveTo>
                <a:lnTo>
                  <a:pt x="2210780" y="0"/>
                </a:lnTo>
                <a:lnTo>
                  <a:pt x="2210780" y="2585829"/>
                </a:lnTo>
                <a:lnTo>
                  <a:pt x="0" y="258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166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601616" y="2278760"/>
            <a:ext cx="2210779" cy="2585829"/>
          </a:xfrm>
          <a:custGeom>
            <a:avLst/>
            <a:gdLst/>
            <a:ahLst/>
            <a:cxnLst/>
            <a:rect l="l" t="t" r="r" b="b"/>
            <a:pathLst>
              <a:path w="2210779" h="2585829">
                <a:moveTo>
                  <a:pt x="0" y="0"/>
                </a:moveTo>
                <a:lnTo>
                  <a:pt x="2210780" y="0"/>
                </a:lnTo>
                <a:lnTo>
                  <a:pt x="2210780" y="2585829"/>
                </a:lnTo>
                <a:lnTo>
                  <a:pt x="0" y="258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1663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944891" y="2278760"/>
            <a:ext cx="2210779" cy="2585829"/>
          </a:xfrm>
          <a:custGeom>
            <a:avLst/>
            <a:gdLst/>
            <a:ahLst/>
            <a:cxnLst/>
            <a:rect l="l" t="t" r="r" b="b"/>
            <a:pathLst>
              <a:path w="2210779" h="2585829">
                <a:moveTo>
                  <a:pt x="0" y="0"/>
                </a:moveTo>
                <a:lnTo>
                  <a:pt x="2210780" y="0"/>
                </a:lnTo>
                <a:lnTo>
                  <a:pt x="2210780" y="2585829"/>
                </a:lnTo>
                <a:lnTo>
                  <a:pt x="0" y="258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166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288166" y="2278760"/>
            <a:ext cx="2210779" cy="2585829"/>
          </a:xfrm>
          <a:custGeom>
            <a:avLst/>
            <a:gdLst/>
            <a:ahLst/>
            <a:cxnLst/>
            <a:rect l="l" t="t" r="r" b="b"/>
            <a:pathLst>
              <a:path w="2210779" h="2585829">
                <a:moveTo>
                  <a:pt x="0" y="0"/>
                </a:moveTo>
                <a:lnTo>
                  <a:pt x="2210780" y="0"/>
                </a:lnTo>
                <a:lnTo>
                  <a:pt x="2210780" y="2585829"/>
                </a:lnTo>
                <a:lnTo>
                  <a:pt x="0" y="258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166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92220" y="3163165"/>
            <a:ext cx="934402" cy="856146"/>
          </a:xfrm>
          <a:custGeom>
            <a:avLst/>
            <a:gdLst/>
            <a:ahLst/>
            <a:cxnLst/>
            <a:rect l="l" t="t" r="r" b="b"/>
            <a:pathLst>
              <a:path w="934402" h="856146">
                <a:moveTo>
                  <a:pt x="0" y="0"/>
                </a:moveTo>
                <a:lnTo>
                  <a:pt x="934402" y="0"/>
                </a:lnTo>
                <a:lnTo>
                  <a:pt x="934402" y="856147"/>
                </a:lnTo>
                <a:lnTo>
                  <a:pt x="0" y="856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35816" y="3154989"/>
            <a:ext cx="934403" cy="872498"/>
          </a:xfrm>
          <a:custGeom>
            <a:avLst/>
            <a:gdLst/>
            <a:ahLst/>
            <a:cxnLst/>
            <a:rect l="l" t="t" r="r" b="b"/>
            <a:pathLst>
              <a:path w="934403" h="872498">
                <a:moveTo>
                  <a:pt x="0" y="0"/>
                </a:moveTo>
                <a:lnTo>
                  <a:pt x="934403" y="0"/>
                </a:lnTo>
                <a:lnTo>
                  <a:pt x="934403" y="872499"/>
                </a:lnTo>
                <a:lnTo>
                  <a:pt x="0" y="872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11135735" y="3124037"/>
            <a:ext cx="914546" cy="934402"/>
          </a:xfrm>
          <a:custGeom>
            <a:avLst/>
            <a:gdLst/>
            <a:ahLst/>
            <a:cxnLst/>
            <a:rect l="l" t="t" r="r" b="b"/>
            <a:pathLst>
              <a:path w="914546" h="934402">
                <a:moveTo>
                  <a:pt x="0" y="0"/>
                </a:moveTo>
                <a:lnTo>
                  <a:pt x="914546" y="0"/>
                </a:lnTo>
                <a:lnTo>
                  <a:pt x="914546" y="934403"/>
                </a:lnTo>
                <a:lnTo>
                  <a:pt x="0" y="9344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7849266" y="3226294"/>
            <a:ext cx="934258" cy="729889"/>
          </a:xfrm>
          <a:custGeom>
            <a:avLst/>
            <a:gdLst/>
            <a:ahLst/>
            <a:cxnLst/>
            <a:rect l="l" t="t" r="r" b="b"/>
            <a:pathLst>
              <a:path w="934258" h="729889">
                <a:moveTo>
                  <a:pt x="0" y="0"/>
                </a:moveTo>
                <a:lnTo>
                  <a:pt x="934259" y="0"/>
                </a:lnTo>
                <a:lnTo>
                  <a:pt x="934259" y="729889"/>
                </a:lnTo>
                <a:lnTo>
                  <a:pt x="0" y="7298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4501173" y="3124037"/>
            <a:ext cx="919218" cy="934402"/>
          </a:xfrm>
          <a:custGeom>
            <a:avLst/>
            <a:gdLst/>
            <a:ahLst/>
            <a:cxnLst/>
            <a:rect l="l" t="t" r="r" b="b"/>
            <a:pathLst>
              <a:path w="919218" h="934402">
                <a:moveTo>
                  <a:pt x="0" y="0"/>
                </a:moveTo>
                <a:lnTo>
                  <a:pt x="919218" y="0"/>
                </a:lnTo>
                <a:lnTo>
                  <a:pt x="919218" y="934403"/>
                </a:lnTo>
                <a:lnTo>
                  <a:pt x="0" y="9344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TextBox 41"/>
          <p:cNvSpPr txBox="1"/>
          <p:nvPr/>
        </p:nvSpPr>
        <p:spPr>
          <a:xfrm>
            <a:off x="1192220" y="4782090"/>
            <a:ext cx="257274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Achieve hand gesture prediction with under 100ms latency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01771" y="6406174"/>
            <a:ext cx="2753637" cy="233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>
                    <a:alpha val="80000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The model processes gestures quickly, ensuring real-time responsiveness suitable for live assistive applications.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FFFFFF">
                  <a:alpha val="80000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52370" y="678523"/>
            <a:ext cx="16506930" cy="8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7"/>
              </a:lnSpc>
            </a:pPr>
            <a:r>
              <a:rPr lang="en-US" sz="6302" b="1" spc="-22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 Time Demonstration &amp; Observations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19302" y="4953540"/>
            <a:ext cx="257274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Deliver smooth, responsive UI using Streamlit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38404" y="6406174"/>
            <a:ext cx="2753637" cy="19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>
                    <a:alpha val="80000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The user interface is designed for seamless interaction, enhancing user experience during live gesture detection.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FFFFFF">
                  <a:alpha val="80000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838752" y="4782090"/>
            <a:ext cx="257274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Maintain robustness against hand rotations, lighting, and occlusions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354466" y="4953540"/>
            <a:ext cx="257274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Utilize MediaPipe preprocessing to reduce complexity and boost efficiency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650116" y="4953540"/>
            <a:ext cx="257274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Employ CNN to distinguish subtle gesture differences effectively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67181" y="6774704"/>
            <a:ext cx="2753637" cy="19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>
                    <a:alpha val="80000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The system reliably recognizes gestures despite minor variations and challenges in the environment.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FFFFFF">
                  <a:alpha val="80000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173569" y="6774704"/>
            <a:ext cx="2753637" cy="166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>
                    <a:alpha val="80000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Preprocesing simplifies the input data for the CNN, improving model performance and speed.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FFFFFF">
                  <a:alpha val="80000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602491" y="6415699"/>
            <a:ext cx="2656809" cy="224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33">
                <a:solidFill>
                  <a:srgbClr val="FFFFFF">
                    <a:alpha val="80000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The convolutional neural network accurately differentiates fine variations in hand gestures, critical for sign language recognition.</a:t>
            </a:r>
          </a:p>
          <a:p>
            <a:pPr algn="ctr">
              <a:lnSpc>
                <a:spcPts val="2566"/>
              </a:lnSpc>
            </a:pPr>
            <a:endParaRPr lang="en-US" sz="1833">
              <a:solidFill>
                <a:srgbClr val="FFFFFF">
                  <a:alpha val="80000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4420795"/>
            <a:ext cx="9860907" cy="221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62"/>
              </a:lnSpc>
            </a:pPr>
            <a:r>
              <a:rPr lang="en-US" sz="15937" b="1" spc="-557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2033273"/>
            <a:ext cx="1958897" cy="1958897"/>
          </a:xfrm>
          <a:custGeom>
            <a:avLst/>
            <a:gdLst/>
            <a:ahLst/>
            <a:cxnLst/>
            <a:rect l="l" t="t" r="r" b="b"/>
            <a:pathLst>
              <a:path w="1958897" h="1958897">
                <a:moveTo>
                  <a:pt x="0" y="0"/>
                </a:moveTo>
                <a:lnTo>
                  <a:pt x="1958897" y="0"/>
                </a:lnTo>
                <a:lnTo>
                  <a:pt x="1958897" y="1958897"/>
                </a:lnTo>
                <a:lnTo>
                  <a:pt x="0" y="195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46642" y="2033273"/>
            <a:ext cx="1958897" cy="1958897"/>
          </a:xfrm>
          <a:custGeom>
            <a:avLst/>
            <a:gdLst/>
            <a:ahLst/>
            <a:cxnLst/>
            <a:rect l="l" t="t" r="r" b="b"/>
            <a:pathLst>
              <a:path w="1958897" h="1958897">
                <a:moveTo>
                  <a:pt x="0" y="0"/>
                </a:moveTo>
                <a:lnTo>
                  <a:pt x="1958897" y="0"/>
                </a:lnTo>
                <a:lnTo>
                  <a:pt x="1958897" y="1958897"/>
                </a:lnTo>
                <a:lnTo>
                  <a:pt x="0" y="195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0889607" y="1028700"/>
            <a:ext cx="7755612" cy="9472503"/>
          </a:xfrm>
          <a:custGeom>
            <a:avLst/>
            <a:gdLst/>
            <a:ahLst/>
            <a:cxnLst/>
            <a:rect l="l" t="t" r="r" b="b"/>
            <a:pathLst>
              <a:path w="7755612" h="9472503">
                <a:moveTo>
                  <a:pt x="7755612" y="0"/>
                </a:moveTo>
                <a:lnTo>
                  <a:pt x="0" y="0"/>
                </a:lnTo>
                <a:lnTo>
                  <a:pt x="0" y="9472503"/>
                </a:lnTo>
                <a:lnTo>
                  <a:pt x="7755612" y="9472503"/>
                </a:lnTo>
                <a:lnTo>
                  <a:pt x="775561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03949" y="891563"/>
            <a:ext cx="6497955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17"/>
              </a:lnSpc>
            </a:pPr>
            <a:r>
              <a:rPr lang="en-US" sz="7083" b="1" spc="-247" dirty="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Motivation:</a:t>
            </a:r>
          </a:p>
          <a:p>
            <a:pPr algn="l">
              <a:lnSpc>
                <a:spcPts val="6517"/>
              </a:lnSpc>
            </a:pPr>
            <a:r>
              <a:rPr lang="en-US" sz="7083" b="1" spc="-247" dirty="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Addressing Communication Barriers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34546" y="607604"/>
            <a:ext cx="3976252" cy="121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Highlight daily communication challenges faced by millions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34546" y="2265895"/>
            <a:ext cx="4408733" cy="211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Millions of people experience daily difficulties in communication due to hearing or speech disabilities, impacting their social interactions and access to information.</a:t>
            </a:r>
          </a:p>
          <a:p>
            <a:pPr algn="just">
              <a:lnSpc>
                <a:spcPts val="2806"/>
              </a:lnSpc>
            </a:pPr>
            <a:endParaRPr lang="en-US" sz="20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386085" y="-159421"/>
            <a:ext cx="1050984" cy="1050984"/>
          </a:xfrm>
          <a:custGeom>
            <a:avLst/>
            <a:gdLst/>
            <a:ahLst/>
            <a:cxnLst/>
            <a:rect l="l" t="t" r="r" b="b"/>
            <a:pathLst>
              <a:path w="1050984" h="1050984">
                <a:moveTo>
                  <a:pt x="0" y="0"/>
                </a:moveTo>
                <a:lnTo>
                  <a:pt x="1050984" y="0"/>
                </a:lnTo>
                <a:lnTo>
                  <a:pt x="1050984" y="1050984"/>
                </a:lnTo>
                <a:lnTo>
                  <a:pt x="0" y="1050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4421" y="4739738"/>
            <a:ext cx="6497955" cy="8229600"/>
          </a:xfrm>
          <a:custGeom>
            <a:avLst/>
            <a:gdLst/>
            <a:ahLst/>
            <a:cxnLst/>
            <a:rect l="l" t="t" r="r" b="b"/>
            <a:pathLst>
              <a:path w="6497955" h="8229600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34546" y="4803020"/>
            <a:ext cx="3976252" cy="121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AI-powered real-time gesture recognition as a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34546" y="6199360"/>
            <a:ext cx="4408733" cy="247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AI-driven gesture recognition technology provides an inclusive assistive solution that translates sign language in real time, empowering users and facilitating seamless communication.</a:t>
            </a:r>
          </a:p>
          <a:p>
            <a:pPr algn="l">
              <a:lnSpc>
                <a:spcPts val="2806"/>
              </a:lnSpc>
            </a:pPr>
            <a:endParaRPr lang="en-US" sz="20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43471" y="607604"/>
            <a:ext cx="3976252" cy="121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limitations of traditional sign language interpreters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43471" y="2265895"/>
            <a:ext cx="4533788" cy="211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Traditional sign language interpreters are often unavailable or costly, creating barriers to effective communication and limiting inclusivity in many settings.</a:t>
            </a:r>
          </a:p>
          <a:p>
            <a:pPr algn="l">
              <a:lnSpc>
                <a:spcPts val="2806"/>
              </a:lnSpc>
            </a:pPr>
            <a:endParaRPr lang="en-US" sz="20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43471" y="4803020"/>
            <a:ext cx="3976252" cy="121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Emphasize accessibility and bridging communication gaps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43471" y="6199360"/>
            <a:ext cx="4763055" cy="247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innovative technology promotes accessibility and helps bridge communication gaps in everyday interactions, fostering social inclusion and empowerment for individuals with disabilities.</a:t>
            </a:r>
          </a:p>
          <a:p>
            <a:pPr algn="l">
              <a:lnSpc>
                <a:spcPts val="2806"/>
              </a:lnSpc>
            </a:pPr>
            <a:endParaRPr lang="en-US" sz="20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951942" y="1241151"/>
            <a:ext cx="6629150" cy="310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7673" b="1" spc="-268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Objectives </a:t>
            </a:r>
          </a:p>
          <a:p>
            <a:pPr algn="r">
              <a:lnSpc>
                <a:spcPts val="7060"/>
              </a:lnSpc>
            </a:pPr>
            <a:r>
              <a:rPr lang="en-US" sz="7673" b="1" spc="-268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 Scope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99432" y="470957"/>
            <a:ext cx="10357623" cy="8284841"/>
            <a:chOff x="0" y="0"/>
            <a:chExt cx="3303573" cy="26424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03573" cy="2642458"/>
            </a:xfrm>
            <a:custGeom>
              <a:avLst/>
              <a:gdLst/>
              <a:ahLst/>
              <a:cxnLst/>
              <a:rect l="l" t="t" r="r" b="b"/>
              <a:pathLst>
                <a:path w="3303573" h="2642458">
                  <a:moveTo>
                    <a:pt x="38121" y="0"/>
                  </a:moveTo>
                  <a:lnTo>
                    <a:pt x="3265453" y="0"/>
                  </a:lnTo>
                  <a:cubicBezTo>
                    <a:pt x="3286506" y="0"/>
                    <a:pt x="3303573" y="17067"/>
                    <a:pt x="3303573" y="38121"/>
                  </a:cubicBezTo>
                  <a:lnTo>
                    <a:pt x="3303573" y="2604337"/>
                  </a:lnTo>
                  <a:cubicBezTo>
                    <a:pt x="3303573" y="2625391"/>
                    <a:pt x="3286506" y="2642458"/>
                    <a:pt x="3265453" y="2642458"/>
                  </a:cubicBezTo>
                  <a:lnTo>
                    <a:pt x="38121" y="2642458"/>
                  </a:lnTo>
                  <a:cubicBezTo>
                    <a:pt x="17067" y="2642458"/>
                    <a:pt x="0" y="2625391"/>
                    <a:pt x="0" y="2604337"/>
                  </a:cubicBezTo>
                  <a:lnTo>
                    <a:pt x="0" y="38121"/>
                  </a:lnTo>
                  <a:cubicBezTo>
                    <a:pt x="0" y="17067"/>
                    <a:pt x="17067" y="0"/>
                    <a:pt x="38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03573" cy="2690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54320" y="1115201"/>
            <a:ext cx="9047848" cy="36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a real-time CNN -based sign recognition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4320" y="1755324"/>
            <a:ext cx="8669644" cy="135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a robust convolutional neural network capable of accurately classifying sign language gestures instantaneously to empower communication.</a:t>
            </a:r>
          </a:p>
          <a:p>
            <a:pPr algn="l">
              <a:lnSpc>
                <a:spcPts val="2762"/>
              </a:lnSpc>
            </a:pPr>
            <a:endParaRPr lang="en-US" sz="19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862608" y="470957"/>
            <a:ext cx="1115487" cy="1115487"/>
          </a:xfrm>
          <a:custGeom>
            <a:avLst/>
            <a:gdLst/>
            <a:ahLst/>
            <a:cxnLst/>
            <a:rect l="l" t="t" r="r" b="b"/>
            <a:pathLst>
              <a:path w="1115487" h="1115487">
                <a:moveTo>
                  <a:pt x="0" y="0"/>
                </a:moveTo>
                <a:lnTo>
                  <a:pt x="1115487" y="0"/>
                </a:lnTo>
                <a:lnTo>
                  <a:pt x="1115487" y="1115486"/>
                </a:lnTo>
                <a:lnTo>
                  <a:pt x="0" y="111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675879" y="5482387"/>
            <a:ext cx="6306772" cy="6546822"/>
          </a:xfrm>
          <a:custGeom>
            <a:avLst/>
            <a:gdLst/>
            <a:ahLst/>
            <a:cxnLst/>
            <a:rect l="l" t="t" r="r" b="b"/>
            <a:pathLst>
              <a:path w="6306772" h="6546822">
                <a:moveTo>
                  <a:pt x="0" y="0"/>
                </a:moveTo>
                <a:lnTo>
                  <a:pt x="6306772" y="0"/>
                </a:lnTo>
                <a:lnTo>
                  <a:pt x="6306772" y="6546822"/>
                </a:lnTo>
                <a:lnTo>
                  <a:pt x="0" y="6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54320" y="3032280"/>
            <a:ext cx="9047848" cy="36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 webcam-based gesture detection with Streamlit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4320" y="3674456"/>
            <a:ext cx="8669644" cy="103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 a user-friendly interface using Streamlit that allows real-time gesture recognition via webcam for accessible interaction.</a:t>
            </a:r>
          </a:p>
          <a:p>
            <a:pPr algn="l">
              <a:lnSpc>
                <a:spcPts val="2902"/>
              </a:lnSpc>
            </a:pPr>
            <a:endParaRPr lang="en-US" sz="19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54320" y="4804164"/>
            <a:ext cx="9047848" cy="36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Evaluate system performance on standard and real-world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320" y="5444287"/>
            <a:ext cx="8669644" cy="101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and validate the system using both a standard dataset and custom real-world images to ensure reliability and practical usability.</a:t>
            </a:r>
          </a:p>
          <a:p>
            <a:pPr algn="l">
              <a:lnSpc>
                <a:spcPts val="2762"/>
              </a:lnSpc>
            </a:pPr>
            <a:endParaRPr lang="en-US" sz="19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54320" y="6552904"/>
            <a:ext cx="9047848" cy="36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17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Establish foundation for dynamic gesture and phrase recognition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4320" y="7193027"/>
            <a:ext cx="8669644" cy="135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Lay groundwork for future enhancements to support recognition of dynamic gestures and complex sign language phrases, expanding communication possibilities.</a:t>
            </a:r>
          </a:p>
          <a:p>
            <a:pPr algn="l">
              <a:lnSpc>
                <a:spcPts val="2762"/>
              </a:lnSpc>
            </a:pPr>
            <a:endParaRPr lang="en-US" sz="19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05175"/>
            <a:ext cx="9202893" cy="156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b="1" spc="-203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Dataset Overview: Scale and Balance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2280" y="8572182"/>
            <a:ext cx="8351720" cy="43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 Distribution Across Dataset Splits.</a:t>
            </a:r>
          </a:p>
        </p:txBody>
      </p:sp>
      <p:sp>
        <p:nvSpPr>
          <p:cNvPr id="7" name="Freeform 7"/>
          <p:cNvSpPr/>
          <p:nvPr/>
        </p:nvSpPr>
        <p:spPr>
          <a:xfrm>
            <a:off x="8969853" y="7630020"/>
            <a:ext cx="1628280" cy="1628280"/>
          </a:xfrm>
          <a:custGeom>
            <a:avLst/>
            <a:gdLst/>
            <a:ahLst/>
            <a:cxnLst/>
            <a:rect l="l" t="t" r="r" b="b"/>
            <a:pathLst>
              <a:path w="1628280" h="1628280">
                <a:moveTo>
                  <a:pt x="0" y="0"/>
                </a:moveTo>
                <a:lnTo>
                  <a:pt x="1628279" y="0"/>
                </a:lnTo>
                <a:lnTo>
                  <a:pt x="1628279" y="1628280"/>
                </a:lnTo>
                <a:lnTo>
                  <a:pt x="0" y="1628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0719247" y="1389602"/>
            <a:ext cx="7755612" cy="9472503"/>
          </a:xfrm>
          <a:custGeom>
            <a:avLst/>
            <a:gdLst/>
            <a:ahLst/>
            <a:cxnLst/>
            <a:rect l="l" t="t" r="r" b="b"/>
            <a:pathLst>
              <a:path w="7755612" h="9472503">
                <a:moveTo>
                  <a:pt x="7755611" y="0"/>
                </a:moveTo>
                <a:lnTo>
                  <a:pt x="0" y="0"/>
                </a:lnTo>
                <a:lnTo>
                  <a:pt x="0" y="9472503"/>
                </a:lnTo>
                <a:lnTo>
                  <a:pt x="7755611" y="9472503"/>
                </a:lnTo>
                <a:lnTo>
                  <a:pt x="775561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844" y="1700848"/>
            <a:ext cx="7064638" cy="7225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71990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79241" y="450771"/>
            <a:ext cx="14767569" cy="82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4"/>
              </a:lnSpc>
            </a:pPr>
            <a:r>
              <a:rPr lang="en-US" sz="5885" b="1" spc="-205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Preprocessing Pipelines</a:t>
            </a:r>
          </a:p>
        </p:txBody>
      </p:sp>
      <p:sp>
        <p:nvSpPr>
          <p:cNvPr id="6" name="Freeform 6"/>
          <p:cNvSpPr/>
          <p:nvPr/>
        </p:nvSpPr>
        <p:spPr>
          <a:xfrm>
            <a:off x="16852603" y="-337734"/>
            <a:ext cx="1821482" cy="1821482"/>
          </a:xfrm>
          <a:custGeom>
            <a:avLst/>
            <a:gdLst/>
            <a:ahLst/>
            <a:cxnLst/>
            <a:rect l="l" t="t" r="r" b="b"/>
            <a:pathLst>
              <a:path w="1821482" h="1821482">
                <a:moveTo>
                  <a:pt x="0" y="0"/>
                </a:moveTo>
                <a:lnTo>
                  <a:pt x="1821482" y="0"/>
                </a:lnTo>
                <a:lnTo>
                  <a:pt x="1821482" y="1821482"/>
                </a:lnTo>
                <a:lnTo>
                  <a:pt x="0" y="182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388722">
            <a:off x="-957904" y="6577866"/>
            <a:ext cx="2532481" cy="3513269"/>
          </a:xfrm>
          <a:custGeom>
            <a:avLst/>
            <a:gdLst/>
            <a:ahLst/>
            <a:cxnLst/>
            <a:rect l="l" t="t" r="r" b="b"/>
            <a:pathLst>
              <a:path w="2532481" h="3513269">
                <a:moveTo>
                  <a:pt x="0" y="0"/>
                </a:moveTo>
                <a:lnTo>
                  <a:pt x="2532482" y="0"/>
                </a:lnTo>
                <a:lnTo>
                  <a:pt x="2532482" y="3513268"/>
                </a:lnTo>
                <a:lnTo>
                  <a:pt x="0" y="3513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405721" y="4511739"/>
            <a:ext cx="2845150" cy="992544"/>
            <a:chOff x="0" y="0"/>
            <a:chExt cx="1164955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4955" cy="406400"/>
            </a:xfrm>
            <a:custGeom>
              <a:avLst/>
              <a:gdLst/>
              <a:ahLst/>
              <a:cxnLst/>
              <a:rect l="l" t="t" r="r" b="b"/>
              <a:pathLst>
                <a:path w="1164955" h="406400">
                  <a:moveTo>
                    <a:pt x="96175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61755" y="406400"/>
                  </a:lnTo>
                  <a:lnTo>
                    <a:pt x="1164955" y="203200"/>
                  </a:lnTo>
                  <a:lnTo>
                    <a:pt x="961755" y="0"/>
                  </a:lnTo>
                  <a:close/>
                </a:path>
              </a:pathLst>
            </a:custGeom>
            <a:solidFill>
              <a:srgbClr val="058A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50655" cy="406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62661" y="4511739"/>
            <a:ext cx="2845150" cy="992544"/>
            <a:chOff x="0" y="0"/>
            <a:chExt cx="1164955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4955" cy="406400"/>
            </a:xfrm>
            <a:custGeom>
              <a:avLst/>
              <a:gdLst/>
              <a:ahLst/>
              <a:cxnLst/>
              <a:rect l="l" t="t" r="r" b="b"/>
              <a:pathLst>
                <a:path w="1164955" h="406400">
                  <a:moveTo>
                    <a:pt x="0" y="0"/>
                  </a:moveTo>
                  <a:lnTo>
                    <a:pt x="961755" y="0"/>
                  </a:lnTo>
                  <a:lnTo>
                    <a:pt x="1164955" y="203200"/>
                  </a:lnTo>
                  <a:lnTo>
                    <a:pt x="96175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839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0"/>
              <a:ext cx="910955" cy="406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19602" y="4511739"/>
            <a:ext cx="2845150" cy="992544"/>
            <a:chOff x="0" y="0"/>
            <a:chExt cx="1164955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4955" cy="406400"/>
            </a:xfrm>
            <a:custGeom>
              <a:avLst/>
              <a:gdLst/>
              <a:ahLst/>
              <a:cxnLst/>
              <a:rect l="l" t="t" r="r" b="b"/>
              <a:pathLst>
                <a:path w="1164955" h="406400">
                  <a:moveTo>
                    <a:pt x="0" y="0"/>
                  </a:moveTo>
                  <a:lnTo>
                    <a:pt x="961755" y="0"/>
                  </a:lnTo>
                  <a:lnTo>
                    <a:pt x="1164955" y="203200"/>
                  </a:lnTo>
                  <a:lnTo>
                    <a:pt x="96175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BB9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0"/>
              <a:ext cx="910955" cy="406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76542" y="4511739"/>
            <a:ext cx="2845150" cy="992544"/>
            <a:chOff x="0" y="0"/>
            <a:chExt cx="1164955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4955" cy="406400"/>
            </a:xfrm>
            <a:custGeom>
              <a:avLst/>
              <a:gdLst/>
              <a:ahLst/>
              <a:cxnLst/>
              <a:rect l="l" t="t" r="r" b="b"/>
              <a:pathLst>
                <a:path w="1164955" h="406400">
                  <a:moveTo>
                    <a:pt x="0" y="0"/>
                  </a:moveTo>
                  <a:lnTo>
                    <a:pt x="961755" y="0"/>
                  </a:lnTo>
                  <a:lnTo>
                    <a:pt x="1164955" y="203200"/>
                  </a:lnTo>
                  <a:lnTo>
                    <a:pt x="96175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6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0"/>
              <a:ext cx="910955" cy="406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33483" y="4511739"/>
            <a:ext cx="3637166" cy="992544"/>
            <a:chOff x="0" y="0"/>
            <a:chExt cx="1489248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89248" cy="406400"/>
            </a:xfrm>
            <a:custGeom>
              <a:avLst/>
              <a:gdLst/>
              <a:ahLst/>
              <a:cxnLst/>
              <a:rect l="l" t="t" r="r" b="b"/>
              <a:pathLst>
                <a:path w="1489248" h="406400">
                  <a:moveTo>
                    <a:pt x="0" y="0"/>
                  </a:moveTo>
                  <a:lnTo>
                    <a:pt x="1286048" y="0"/>
                  </a:lnTo>
                  <a:lnTo>
                    <a:pt x="1489248" y="203200"/>
                  </a:lnTo>
                  <a:lnTo>
                    <a:pt x="128604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D4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77800" y="0"/>
              <a:ext cx="1235248" cy="406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035122" y="1483748"/>
            <a:ext cx="1314445" cy="1529536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058ACC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84955" y="1483748"/>
            <a:ext cx="1314445" cy="1529536"/>
            <a:chOff x="0" y="0"/>
            <a:chExt cx="6985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4FBB92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0841895" y="7002805"/>
            <a:ext cx="1314445" cy="1529536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FD065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3667787" y="3042563"/>
            <a:ext cx="46274" cy="1245452"/>
          </a:xfrm>
          <a:custGeom>
            <a:avLst/>
            <a:gdLst/>
            <a:ahLst/>
            <a:cxnLst/>
            <a:rect l="l" t="t" r="r" b="b"/>
            <a:pathLst>
              <a:path w="46274" h="1245452">
                <a:moveTo>
                  <a:pt x="0" y="0"/>
                </a:moveTo>
                <a:lnTo>
                  <a:pt x="46274" y="0"/>
                </a:lnTo>
                <a:lnTo>
                  <a:pt x="46274" y="1245452"/>
                </a:lnTo>
                <a:lnTo>
                  <a:pt x="0" y="124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9950" r="-8367200" b="-121064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917619" y="3042563"/>
            <a:ext cx="46274" cy="1245452"/>
          </a:xfrm>
          <a:custGeom>
            <a:avLst/>
            <a:gdLst/>
            <a:ahLst/>
            <a:cxnLst/>
            <a:rect l="l" t="t" r="r" b="b"/>
            <a:pathLst>
              <a:path w="46274" h="1245452">
                <a:moveTo>
                  <a:pt x="0" y="0"/>
                </a:moveTo>
                <a:lnTo>
                  <a:pt x="46274" y="0"/>
                </a:lnTo>
                <a:lnTo>
                  <a:pt x="46274" y="1245452"/>
                </a:lnTo>
                <a:lnTo>
                  <a:pt x="0" y="124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9950" r="-8367200" b="-121064"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 rot="-10800000">
            <a:off x="11477401" y="5728074"/>
            <a:ext cx="46274" cy="1245452"/>
          </a:xfrm>
          <a:custGeom>
            <a:avLst/>
            <a:gdLst/>
            <a:ahLst/>
            <a:cxnLst/>
            <a:rect l="l" t="t" r="r" b="b"/>
            <a:pathLst>
              <a:path w="46274" h="1245452">
                <a:moveTo>
                  <a:pt x="0" y="0"/>
                </a:moveTo>
                <a:lnTo>
                  <a:pt x="46274" y="0"/>
                </a:lnTo>
                <a:lnTo>
                  <a:pt x="46274" y="1245452"/>
                </a:lnTo>
                <a:lnTo>
                  <a:pt x="0" y="124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9950" r="-8367200" b="-121064"/>
            </a:stretch>
          </a:blipFill>
          <a:ln cap="sq">
            <a:noFill/>
            <a:prstDash val="solid"/>
            <a:miter/>
          </a:ln>
        </p:spPr>
      </p:sp>
      <p:grpSp>
        <p:nvGrpSpPr>
          <p:cNvPr id="38" name="Group 38"/>
          <p:cNvGrpSpPr/>
          <p:nvPr/>
        </p:nvGrpSpPr>
        <p:grpSpPr>
          <a:xfrm>
            <a:off x="3513408" y="4017950"/>
            <a:ext cx="355033" cy="35503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8ACC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763240" y="4017950"/>
            <a:ext cx="355033" cy="355033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BB9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1323022" y="5643106"/>
            <a:ext cx="355033" cy="355033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6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534787" y="1483748"/>
            <a:ext cx="1314445" cy="1529536"/>
            <a:chOff x="0" y="0"/>
            <a:chExt cx="6985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DF6D4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5592063" y="7002805"/>
            <a:ext cx="1314445" cy="1529536"/>
            <a:chOff x="0" y="0"/>
            <a:chExt cx="6985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2A8392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4167451" y="3042563"/>
            <a:ext cx="46274" cy="1245452"/>
          </a:xfrm>
          <a:custGeom>
            <a:avLst/>
            <a:gdLst/>
            <a:ahLst/>
            <a:cxnLst/>
            <a:rect l="l" t="t" r="r" b="b"/>
            <a:pathLst>
              <a:path w="46274" h="1245452">
                <a:moveTo>
                  <a:pt x="0" y="0"/>
                </a:moveTo>
                <a:lnTo>
                  <a:pt x="46275" y="0"/>
                </a:lnTo>
                <a:lnTo>
                  <a:pt x="46275" y="1245452"/>
                </a:lnTo>
                <a:lnTo>
                  <a:pt x="0" y="124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9950" r="-8367200" b="-121064"/>
            </a:stretch>
          </a:blipFill>
          <a:ln cap="sq">
            <a:noFill/>
            <a:prstDash val="solid"/>
            <a:miter/>
          </a:ln>
        </p:spPr>
      </p:sp>
      <p:sp>
        <p:nvSpPr>
          <p:cNvPr id="54" name="Freeform 54"/>
          <p:cNvSpPr/>
          <p:nvPr/>
        </p:nvSpPr>
        <p:spPr>
          <a:xfrm rot="-10800000">
            <a:off x="6227569" y="5728074"/>
            <a:ext cx="46274" cy="1245452"/>
          </a:xfrm>
          <a:custGeom>
            <a:avLst/>
            <a:gdLst/>
            <a:ahLst/>
            <a:cxnLst/>
            <a:rect l="l" t="t" r="r" b="b"/>
            <a:pathLst>
              <a:path w="46274" h="1245452">
                <a:moveTo>
                  <a:pt x="0" y="0"/>
                </a:moveTo>
                <a:lnTo>
                  <a:pt x="46274" y="0"/>
                </a:lnTo>
                <a:lnTo>
                  <a:pt x="46274" y="1245452"/>
                </a:lnTo>
                <a:lnTo>
                  <a:pt x="0" y="124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9950" r="-8367200" b="-121064"/>
            </a:stretch>
          </a:blipFill>
          <a:ln cap="sq">
            <a:noFill/>
            <a:prstDash val="solid"/>
            <a:miter/>
          </a:ln>
        </p:spPr>
      </p:sp>
      <p:grpSp>
        <p:nvGrpSpPr>
          <p:cNvPr id="55" name="Group 55"/>
          <p:cNvGrpSpPr/>
          <p:nvPr/>
        </p:nvGrpSpPr>
        <p:grpSpPr>
          <a:xfrm>
            <a:off x="14013072" y="4017950"/>
            <a:ext cx="355033" cy="35503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6D40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 rot="-10800000">
            <a:off x="6073190" y="5643106"/>
            <a:ext cx="355033" cy="355033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392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751" tIns="50751" rIns="50751" bIns="50751" rtlCol="0" anchor="ctr"/>
            <a:lstStyle/>
            <a:p>
              <a:pPr algn="ctr">
                <a:lnSpc>
                  <a:spcPts val="2280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>
            <a:off x="8583287" y="1869548"/>
            <a:ext cx="721229" cy="723037"/>
          </a:xfrm>
          <a:custGeom>
            <a:avLst/>
            <a:gdLst/>
            <a:ahLst/>
            <a:cxnLst/>
            <a:rect l="l" t="t" r="r" b="b"/>
            <a:pathLst>
              <a:path w="721229" h="723037">
                <a:moveTo>
                  <a:pt x="0" y="0"/>
                </a:moveTo>
                <a:lnTo>
                  <a:pt x="721230" y="0"/>
                </a:lnTo>
                <a:lnTo>
                  <a:pt x="721230" y="723037"/>
                </a:lnTo>
                <a:lnTo>
                  <a:pt x="0" y="723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5903595" y="7421882"/>
            <a:ext cx="691381" cy="691381"/>
          </a:xfrm>
          <a:custGeom>
            <a:avLst/>
            <a:gdLst/>
            <a:ahLst/>
            <a:cxnLst/>
            <a:rect l="l" t="t" r="r" b="b"/>
            <a:pathLst>
              <a:path w="691381" h="691381">
                <a:moveTo>
                  <a:pt x="0" y="0"/>
                </a:moveTo>
                <a:lnTo>
                  <a:pt x="691381" y="0"/>
                </a:lnTo>
                <a:lnTo>
                  <a:pt x="691381" y="691381"/>
                </a:lnTo>
                <a:lnTo>
                  <a:pt x="0" y="691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3" name="Freeform 63"/>
          <p:cNvSpPr/>
          <p:nvPr/>
        </p:nvSpPr>
        <p:spPr>
          <a:xfrm>
            <a:off x="3355369" y="1943553"/>
            <a:ext cx="673952" cy="609927"/>
          </a:xfrm>
          <a:custGeom>
            <a:avLst/>
            <a:gdLst/>
            <a:ahLst/>
            <a:cxnLst/>
            <a:rect l="l" t="t" r="r" b="b"/>
            <a:pathLst>
              <a:path w="673952" h="609927">
                <a:moveTo>
                  <a:pt x="0" y="0"/>
                </a:moveTo>
                <a:lnTo>
                  <a:pt x="673952" y="0"/>
                </a:lnTo>
                <a:lnTo>
                  <a:pt x="673952" y="609927"/>
                </a:lnTo>
                <a:lnTo>
                  <a:pt x="0" y="6099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4" name="Freeform 64"/>
          <p:cNvSpPr/>
          <p:nvPr/>
        </p:nvSpPr>
        <p:spPr>
          <a:xfrm>
            <a:off x="11238581" y="7483636"/>
            <a:ext cx="567872" cy="567872"/>
          </a:xfrm>
          <a:custGeom>
            <a:avLst/>
            <a:gdLst/>
            <a:ahLst/>
            <a:cxnLst/>
            <a:rect l="l" t="t" r="r" b="b"/>
            <a:pathLst>
              <a:path w="567872" h="567872">
                <a:moveTo>
                  <a:pt x="0" y="0"/>
                </a:moveTo>
                <a:lnTo>
                  <a:pt x="567872" y="0"/>
                </a:lnTo>
                <a:lnTo>
                  <a:pt x="567872" y="567873"/>
                </a:lnTo>
                <a:lnTo>
                  <a:pt x="0" y="5678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864212" y="1869548"/>
            <a:ext cx="699027" cy="699027"/>
          </a:xfrm>
          <a:custGeom>
            <a:avLst/>
            <a:gdLst/>
            <a:ahLst/>
            <a:cxnLst/>
            <a:rect l="l" t="t" r="r" b="b"/>
            <a:pathLst>
              <a:path w="699027" h="699027">
                <a:moveTo>
                  <a:pt x="0" y="0"/>
                </a:moveTo>
                <a:lnTo>
                  <a:pt x="699027" y="0"/>
                </a:lnTo>
                <a:lnTo>
                  <a:pt x="699027" y="699027"/>
                </a:lnTo>
                <a:lnTo>
                  <a:pt x="0" y="6990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6" name="TextBox 66"/>
          <p:cNvSpPr txBox="1"/>
          <p:nvPr/>
        </p:nvSpPr>
        <p:spPr>
          <a:xfrm>
            <a:off x="2466660" y="5938991"/>
            <a:ext cx="2402253" cy="9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6"/>
              </a:lnSpc>
            </a:pPr>
            <a:r>
              <a:rPr lang="en-US" sz="203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MediaPipe extracts 21 hand landmarks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072716" y="1916132"/>
            <a:ext cx="2402253" cy="9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6"/>
              </a:lnSpc>
            </a:pPr>
            <a:r>
              <a:rPr lang="en-US" sz="203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OpenCV preprocesses webcam video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716493" y="5938991"/>
            <a:ext cx="2402253" cy="6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6"/>
              </a:lnSpc>
            </a:pPr>
            <a:r>
              <a:rPr lang="en-US" sz="203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Normalize images to </a:t>
            </a:r>
            <a:r>
              <a:rPr lang="en-US" sz="2038" b="1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9" tooltip="https://app.presentations.ai/undefined"/>
              </a:rPr>
              <a:t>0,1</a:t>
            </a:r>
            <a:r>
              <a:rPr lang="en-US" sz="203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scale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322549" y="1916132"/>
            <a:ext cx="2402253" cy="6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6"/>
              </a:lnSpc>
            </a:pPr>
            <a:r>
              <a:rPr lang="en-US" sz="203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Resize images to 64×64 pixels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512935" y="7036194"/>
            <a:ext cx="2402253" cy="142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5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Provides precise gesture representation by identifying key hand points.</a:t>
            </a:r>
          </a:p>
          <a:p>
            <a:pPr algn="ctr">
              <a:lnSpc>
                <a:spcPts val="2331"/>
              </a:lnSpc>
            </a:pPr>
            <a:endParaRPr lang="en-US" sz="155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5114714" y="2994938"/>
            <a:ext cx="2402253" cy="11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5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Handles real-time video input to ensure smooth and accurate data capture.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716493" y="6756090"/>
            <a:ext cx="2402253" cy="11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5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Scales pixel values uniformly to improve model training stability.</a:t>
            </a:r>
          </a:p>
          <a:p>
            <a:pPr algn="ctr">
              <a:lnSpc>
                <a:spcPts val="2331"/>
              </a:lnSpc>
            </a:pPr>
            <a:endParaRPr lang="en-US" sz="155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10322549" y="2677059"/>
            <a:ext cx="2402253" cy="8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5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Standardizes image dimensions for consistent model input.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829858" y="4772013"/>
            <a:ext cx="19968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8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Extraction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302710" y="4772013"/>
            <a:ext cx="216505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8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Preprocess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988236" y="4827726"/>
            <a:ext cx="216659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80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1037677" y="4772013"/>
            <a:ext cx="111866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80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Resize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055043" y="4798461"/>
            <a:ext cx="280302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8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Augmentation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040130" y="5859471"/>
            <a:ext cx="240225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6"/>
              </a:lnSpc>
            </a:pPr>
            <a:r>
              <a:rPr lang="en-US" sz="203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Apply  data augmentation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166978" y="7099550"/>
            <a:ext cx="2402253" cy="84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15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rotation, flipping, and scaling to enhance model generalization.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0780" y="-769614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79241" y="450771"/>
            <a:ext cx="14767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4"/>
              </a:lnSpc>
            </a:pPr>
            <a:r>
              <a:rPr lang="en-US" sz="5885" b="1" spc="-205" dirty="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Hand Landmarks</a:t>
            </a:r>
          </a:p>
        </p:txBody>
      </p:sp>
      <p:sp>
        <p:nvSpPr>
          <p:cNvPr id="6" name="Freeform 6"/>
          <p:cNvSpPr/>
          <p:nvPr/>
        </p:nvSpPr>
        <p:spPr>
          <a:xfrm>
            <a:off x="16852603" y="-337734"/>
            <a:ext cx="1821482" cy="1821482"/>
          </a:xfrm>
          <a:custGeom>
            <a:avLst/>
            <a:gdLst/>
            <a:ahLst/>
            <a:cxnLst/>
            <a:rect l="l" t="t" r="r" b="b"/>
            <a:pathLst>
              <a:path w="1821482" h="1821482">
                <a:moveTo>
                  <a:pt x="0" y="0"/>
                </a:moveTo>
                <a:lnTo>
                  <a:pt x="1821482" y="0"/>
                </a:lnTo>
                <a:lnTo>
                  <a:pt x="1821482" y="1821482"/>
                </a:lnTo>
                <a:lnTo>
                  <a:pt x="0" y="182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388722">
            <a:off x="-957904" y="6577866"/>
            <a:ext cx="2532481" cy="3513269"/>
          </a:xfrm>
          <a:custGeom>
            <a:avLst/>
            <a:gdLst/>
            <a:ahLst/>
            <a:cxnLst/>
            <a:rect l="l" t="t" r="r" b="b"/>
            <a:pathLst>
              <a:path w="2532481" h="3513269">
                <a:moveTo>
                  <a:pt x="0" y="0"/>
                </a:moveTo>
                <a:lnTo>
                  <a:pt x="2532482" y="0"/>
                </a:lnTo>
                <a:lnTo>
                  <a:pt x="2532482" y="3513268"/>
                </a:lnTo>
                <a:lnTo>
                  <a:pt x="0" y="3513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026" name="Picture 2" descr="The hand landmarks model of MediaPipe | Download Scientific Diagram">
            <a:extLst>
              <a:ext uri="{FF2B5EF4-FFF2-40B4-BE49-F238E27FC236}">
                <a16:creationId xmlns:a16="http://schemas.microsoft.com/office/drawing/2014/main" id="{E3940015-7B0E-4041-9A1F-C7B59FA3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705" y="2164330"/>
            <a:ext cx="13411200" cy="65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27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988" y="-711294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22392" y="773017"/>
            <a:ext cx="14767569" cy="82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4"/>
              </a:lnSpc>
            </a:pPr>
            <a:r>
              <a:rPr lang="en-US" sz="5885" b="1" spc="-205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 Architecture and Workflow</a:t>
            </a:r>
          </a:p>
        </p:txBody>
      </p:sp>
      <p:sp>
        <p:nvSpPr>
          <p:cNvPr id="6" name="Freeform 6"/>
          <p:cNvSpPr/>
          <p:nvPr/>
        </p:nvSpPr>
        <p:spPr>
          <a:xfrm>
            <a:off x="16852603" y="-337734"/>
            <a:ext cx="1821482" cy="1821482"/>
          </a:xfrm>
          <a:custGeom>
            <a:avLst/>
            <a:gdLst/>
            <a:ahLst/>
            <a:cxnLst/>
            <a:rect l="l" t="t" r="r" b="b"/>
            <a:pathLst>
              <a:path w="1821482" h="1821482">
                <a:moveTo>
                  <a:pt x="0" y="0"/>
                </a:moveTo>
                <a:lnTo>
                  <a:pt x="1821482" y="0"/>
                </a:lnTo>
                <a:lnTo>
                  <a:pt x="1821482" y="1821482"/>
                </a:lnTo>
                <a:lnTo>
                  <a:pt x="0" y="182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388722">
            <a:off x="-688836" y="7273755"/>
            <a:ext cx="2115385" cy="2934638"/>
          </a:xfrm>
          <a:custGeom>
            <a:avLst/>
            <a:gdLst/>
            <a:ahLst/>
            <a:cxnLst/>
            <a:rect l="l" t="t" r="r" b="b"/>
            <a:pathLst>
              <a:path w="2115385" h="2934638">
                <a:moveTo>
                  <a:pt x="0" y="0"/>
                </a:moveTo>
                <a:lnTo>
                  <a:pt x="2115385" y="0"/>
                </a:lnTo>
                <a:lnTo>
                  <a:pt x="2115385" y="2934638"/>
                </a:lnTo>
                <a:lnTo>
                  <a:pt x="0" y="2934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82650" y="3087226"/>
            <a:ext cx="2322096" cy="4644191"/>
          </a:xfrm>
          <a:custGeom>
            <a:avLst/>
            <a:gdLst/>
            <a:ahLst/>
            <a:cxnLst/>
            <a:rect l="l" t="t" r="r" b="b"/>
            <a:pathLst>
              <a:path w="2322096" h="4644191">
                <a:moveTo>
                  <a:pt x="0" y="0"/>
                </a:moveTo>
                <a:lnTo>
                  <a:pt x="2322096" y="0"/>
                </a:lnTo>
                <a:lnTo>
                  <a:pt x="2322096" y="4644191"/>
                </a:lnTo>
                <a:lnTo>
                  <a:pt x="0" y="4644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9593995" y="3087226"/>
            <a:ext cx="2322096" cy="4644191"/>
          </a:xfrm>
          <a:custGeom>
            <a:avLst/>
            <a:gdLst/>
            <a:ahLst/>
            <a:cxnLst/>
            <a:rect l="l" t="t" r="r" b="b"/>
            <a:pathLst>
              <a:path w="2322096" h="4644191">
                <a:moveTo>
                  <a:pt x="2322096" y="4644191"/>
                </a:moveTo>
                <a:lnTo>
                  <a:pt x="0" y="4644191"/>
                </a:lnTo>
                <a:lnTo>
                  <a:pt x="0" y="0"/>
                </a:lnTo>
                <a:lnTo>
                  <a:pt x="2322096" y="0"/>
                </a:lnTo>
                <a:lnTo>
                  <a:pt x="2322096" y="464419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18442" y="2769650"/>
            <a:ext cx="1733804" cy="1733804"/>
          </a:xfrm>
          <a:custGeom>
            <a:avLst/>
            <a:gdLst/>
            <a:ahLst/>
            <a:cxnLst/>
            <a:rect l="l" t="t" r="r" b="b"/>
            <a:pathLst>
              <a:path w="1733804" h="1733804">
                <a:moveTo>
                  <a:pt x="0" y="0"/>
                </a:moveTo>
                <a:lnTo>
                  <a:pt x="1733804" y="0"/>
                </a:lnTo>
                <a:lnTo>
                  <a:pt x="1733804" y="1733803"/>
                </a:lnTo>
                <a:lnTo>
                  <a:pt x="0" y="173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131516" y="2903701"/>
            <a:ext cx="1247054" cy="12470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2338349" y="5427251"/>
            <a:ext cx="1323851" cy="0"/>
          </a:xfrm>
          <a:prstGeom prst="line">
            <a:avLst/>
          </a:prstGeom>
          <a:ln w="19050" cap="flat">
            <a:solidFill>
              <a:srgbClr val="DD80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1038362" y="4591628"/>
            <a:ext cx="1733804" cy="1733804"/>
          </a:xfrm>
          <a:custGeom>
            <a:avLst/>
            <a:gdLst/>
            <a:ahLst/>
            <a:cxnLst/>
            <a:rect l="l" t="t" r="r" b="b"/>
            <a:pathLst>
              <a:path w="1733804" h="1733804">
                <a:moveTo>
                  <a:pt x="0" y="0"/>
                </a:moveTo>
                <a:lnTo>
                  <a:pt x="1733804" y="0"/>
                </a:lnTo>
                <a:lnTo>
                  <a:pt x="1733804" y="1733803"/>
                </a:lnTo>
                <a:lnTo>
                  <a:pt x="0" y="173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38499" y="6438079"/>
            <a:ext cx="1733804" cy="1733804"/>
          </a:xfrm>
          <a:custGeom>
            <a:avLst/>
            <a:gdLst/>
            <a:ahLst/>
            <a:cxnLst/>
            <a:rect l="l" t="t" r="r" b="b"/>
            <a:pathLst>
              <a:path w="1733804" h="1733804">
                <a:moveTo>
                  <a:pt x="0" y="0"/>
                </a:moveTo>
                <a:lnTo>
                  <a:pt x="1733804" y="0"/>
                </a:lnTo>
                <a:lnTo>
                  <a:pt x="1733804" y="1733803"/>
                </a:lnTo>
                <a:lnTo>
                  <a:pt x="0" y="173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653410" y="6438079"/>
            <a:ext cx="1733804" cy="1733804"/>
          </a:xfrm>
          <a:custGeom>
            <a:avLst/>
            <a:gdLst/>
            <a:ahLst/>
            <a:cxnLst/>
            <a:rect l="l" t="t" r="r" b="b"/>
            <a:pathLst>
              <a:path w="1733804" h="1733804">
                <a:moveTo>
                  <a:pt x="0" y="0"/>
                </a:moveTo>
                <a:lnTo>
                  <a:pt x="1733803" y="0"/>
                </a:lnTo>
                <a:lnTo>
                  <a:pt x="1733803" y="1733803"/>
                </a:lnTo>
                <a:lnTo>
                  <a:pt x="0" y="173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292564" y="4785794"/>
            <a:ext cx="1247054" cy="12470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5538336" y="5427251"/>
            <a:ext cx="1525566" cy="0"/>
          </a:xfrm>
          <a:prstGeom prst="line">
            <a:avLst/>
          </a:prstGeom>
          <a:ln w="19050" cap="flat">
            <a:solidFill>
              <a:srgbClr val="44A7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6435327" y="4591628"/>
            <a:ext cx="1733804" cy="1733804"/>
          </a:xfrm>
          <a:custGeom>
            <a:avLst/>
            <a:gdLst/>
            <a:ahLst/>
            <a:cxnLst/>
            <a:rect l="l" t="t" r="r" b="b"/>
            <a:pathLst>
              <a:path w="1733804" h="1733804">
                <a:moveTo>
                  <a:pt x="0" y="0"/>
                </a:moveTo>
                <a:lnTo>
                  <a:pt x="1733803" y="0"/>
                </a:lnTo>
                <a:lnTo>
                  <a:pt x="1733803" y="1733803"/>
                </a:lnTo>
                <a:lnTo>
                  <a:pt x="0" y="173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6659123" y="4785794"/>
            <a:ext cx="1247054" cy="124705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11263154" y="7531133"/>
            <a:ext cx="864088" cy="56792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0131516" y="6681454"/>
            <a:ext cx="1247054" cy="124705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587293" y="2769650"/>
            <a:ext cx="1733804" cy="1733804"/>
          </a:xfrm>
          <a:custGeom>
            <a:avLst/>
            <a:gdLst/>
            <a:ahLst/>
            <a:cxnLst/>
            <a:rect l="l" t="t" r="r" b="b"/>
            <a:pathLst>
              <a:path w="1733804" h="1733804">
                <a:moveTo>
                  <a:pt x="0" y="0"/>
                </a:moveTo>
                <a:lnTo>
                  <a:pt x="1733804" y="0"/>
                </a:lnTo>
                <a:lnTo>
                  <a:pt x="1733804" y="1733803"/>
                </a:lnTo>
                <a:lnTo>
                  <a:pt x="0" y="173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>
            <a:off x="7037151" y="2697217"/>
            <a:ext cx="864088" cy="56792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7820171" y="2903701"/>
            <a:ext cx="1247054" cy="124705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H="1">
            <a:off x="7063902" y="7531189"/>
            <a:ext cx="864235" cy="567696"/>
          </a:xfrm>
          <a:prstGeom prst="line">
            <a:avLst/>
          </a:prstGeom>
          <a:ln w="19050" cap="flat">
            <a:solidFill>
              <a:srgbClr val="9CC14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7820171" y="6681454"/>
            <a:ext cx="1247054" cy="124705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634131" y="5110305"/>
            <a:ext cx="594295" cy="598033"/>
          </a:xfrm>
          <a:custGeom>
            <a:avLst/>
            <a:gdLst/>
            <a:ahLst/>
            <a:cxnLst/>
            <a:rect l="l" t="t" r="r" b="b"/>
            <a:pathLst>
              <a:path w="594295" h="598033">
                <a:moveTo>
                  <a:pt x="0" y="0"/>
                </a:moveTo>
                <a:lnTo>
                  <a:pt x="594295" y="0"/>
                </a:lnTo>
                <a:lnTo>
                  <a:pt x="594295" y="598033"/>
                </a:lnTo>
                <a:lnTo>
                  <a:pt x="0" y="59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7009877" y="5149164"/>
            <a:ext cx="545546" cy="520315"/>
          </a:xfrm>
          <a:custGeom>
            <a:avLst/>
            <a:gdLst/>
            <a:ahLst/>
            <a:cxnLst/>
            <a:rect l="l" t="t" r="r" b="b"/>
            <a:pathLst>
              <a:path w="545546" h="520315">
                <a:moveTo>
                  <a:pt x="0" y="0"/>
                </a:moveTo>
                <a:lnTo>
                  <a:pt x="545546" y="0"/>
                </a:lnTo>
                <a:lnTo>
                  <a:pt x="545546" y="520315"/>
                </a:lnTo>
                <a:lnTo>
                  <a:pt x="0" y="520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0436085" y="7027698"/>
            <a:ext cx="624861" cy="554564"/>
          </a:xfrm>
          <a:custGeom>
            <a:avLst/>
            <a:gdLst/>
            <a:ahLst/>
            <a:cxnLst/>
            <a:rect l="l" t="t" r="r" b="b"/>
            <a:pathLst>
              <a:path w="624861" h="554564">
                <a:moveTo>
                  <a:pt x="0" y="0"/>
                </a:moveTo>
                <a:lnTo>
                  <a:pt x="624861" y="0"/>
                </a:lnTo>
                <a:lnTo>
                  <a:pt x="624861" y="554565"/>
                </a:lnTo>
                <a:lnTo>
                  <a:pt x="0" y="5545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8012376" y="4044599"/>
            <a:ext cx="3163238" cy="3163238"/>
          </a:xfrm>
          <a:custGeom>
            <a:avLst/>
            <a:gdLst/>
            <a:ahLst/>
            <a:cxnLst/>
            <a:rect l="l" t="t" r="r" b="b"/>
            <a:pathLst>
              <a:path w="3163238" h="3163238">
                <a:moveTo>
                  <a:pt x="0" y="0"/>
                </a:moveTo>
                <a:lnTo>
                  <a:pt x="3163238" y="0"/>
                </a:lnTo>
                <a:lnTo>
                  <a:pt x="3163238" y="3163238"/>
                </a:lnTo>
                <a:lnTo>
                  <a:pt x="0" y="31632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2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8454195" y="4269521"/>
            <a:ext cx="2279601" cy="227960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9" name="AutoShape 49"/>
          <p:cNvSpPr/>
          <p:nvPr/>
        </p:nvSpPr>
        <p:spPr>
          <a:xfrm flipH="1">
            <a:off x="12127242" y="8099052"/>
            <a:ext cx="1507842" cy="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13662200" y="7768206"/>
            <a:ext cx="3597100" cy="42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5"/>
              </a:lnSpc>
            </a:pPr>
            <a:r>
              <a:rPr lang="en-US" sz="228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Frontend</a:t>
            </a:r>
          </a:p>
        </p:txBody>
      </p:sp>
      <p:sp>
        <p:nvSpPr>
          <p:cNvPr id="51" name="AutoShape 51"/>
          <p:cNvSpPr/>
          <p:nvPr/>
        </p:nvSpPr>
        <p:spPr>
          <a:xfrm flipH="1">
            <a:off x="5565087" y="8098997"/>
            <a:ext cx="1498815" cy="0"/>
          </a:xfrm>
          <a:prstGeom prst="line">
            <a:avLst/>
          </a:prstGeom>
          <a:ln w="19050" cap="flat">
            <a:solidFill>
              <a:srgbClr val="9CC1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939441" y="7768206"/>
            <a:ext cx="3625646" cy="42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28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Augmentation</a:t>
            </a:r>
          </a:p>
        </p:txBody>
      </p:sp>
      <p:sp>
        <p:nvSpPr>
          <p:cNvPr id="53" name="AutoShape 53"/>
          <p:cNvSpPr/>
          <p:nvPr/>
        </p:nvSpPr>
        <p:spPr>
          <a:xfrm flipV="1">
            <a:off x="11290123" y="2697439"/>
            <a:ext cx="864235" cy="567696"/>
          </a:xfrm>
          <a:prstGeom prst="line">
            <a:avLst/>
          </a:prstGeom>
          <a:ln w="19050" cap="flat">
            <a:solidFill>
              <a:srgbClr val="D951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5538336" y="3222531"/>
            <a:ext cx="1504716" cy="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>
            <a:off x="12154358" y="3222642"/>
            <a:ext cx="1507842" cy="0"/>
          </a:xfrm>
          <a:prstGeom prst="line">
            <a:avLst/>
          </a:prstGeom>
          <a:ln w="19050" cap="flat">
            <a:solidFill>
              <a:srgbClr val="D9514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56"/>
          <p:cNvGrpSpPr/>
          <p:nvPr/>
        </p:nvGrpSpPr>
        <p:grpSpPr>
          <a:xfrm>
            <a:off x="5492654" y="2624784"/>
            <a:ext cx="144865" cy="144865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564538" y="2624784"/>
            <a:ext cx="144865" cy="144865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5492654" y="5354818"/>
            <a:ext cx="144865" cy="144865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3564538" y="5354818"/>
            <a:ext cx="144865" cy="144865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5492654" y="8026620"/>
            <a:ext cx="144865" cy="144865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3564538" y="8026620"/>
            <a:ext cx="144865" cy="144865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8124740" y="3252917"/>
            <a:ext cx="633330" cy="548622"/>
          </a:xfrm>
          <a:custGeom>
            <a:avLst/>
            <a:gdLst/>
            <a:ahLst/>
            <a:cxnLst/>
            <a:rect l="l" t="t" r="r" b="b"/>
            <a:pathLst>
              <a:path w="633330" h="548622">
                <a:moveTo>
                  <a:pt x="0" y="0"/>
                </a:moveTo>
                <a:lnTo>
                  <a:pt x="633330" y="0"/>
                </a:lnTo>
                <a:lnTo>
                  <a:pt x="633330" y="548622"/>
                </a:lnTo>
                <a:lnTo>
                  <a:pt x="0" y="5486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5" name="Freeform 75"/>
          <p:cNvSpPr/>
          <p:nvPr/>
        </p:nvSpPr>
        <p:spPr>
          <a:xfrm>
            <a:off x="8169130" y="7048603"/>
            <a:ext cx="549135" cy="512755"/>
          </a:xfrm>
          <a:custGeom>
            <a:avLst/>
            <a:gdLst/>
            <a:ahLst/>
            <a:cxnLst/>
            <a:rect l="l" t="t" r="r" b="b"/>
            <a:pathLst>
              <a:path w="549135" h="512755">
                <a:moveTo>
                  <a:pt x="0" y="0"/>
                </a:moveTo>
                <a:lnTo>
                  <a:pt x="549136" y="0"/>
                </a:lnTo>
                <a:lnTo>
                  <a:pt x="549136" y="512755"/>
                </a:lnTo>
                <a:lnTo>
                  <a:pt x="0" y="5127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6" name="Freeform 76"/>
          <p:cNvSpPr/>
          <p:nvPr/>
        </p:nvSpPr>
        <p:spPr>
          <a:xfrm>
            <a:off x="10509742" y="3233644"/>
            <a:ext cx="551205" cy="587169"/>
          </a:xfrm>
          <a:custGeom>
            <a:avLst/>
            <a:gdLst/>
            <a:ahLst/>
            <a:cxnLst/>
            <a:rect l="l" t="t" r="r" b="b"/>
            <a:pathLst>
              <a:path w="551205" h="587169">
                <a:moveTo>
                  <a:pt x="0" y="0"/>
                </a:moveTo>
                <a:lnTo>
                  <a:pt x="551204" y="0"/>
                </a:lnTo>
                <a:lnTo>
                  <a:pt x="551204" y="587168"/>
                </a:lnTo>
                <a:lnTo>
                  <a:pt x="0" y="58716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8933555" y="4998152"/>
            <a:ext cx="1314233" cy="68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5"/>
              </a:lnSpc>
            </a:pPr>
            <a:r>
              <a:rPr lang="en-US" sz="3703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Flow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939441" y="2191963"/>
            <a:ext cx="428244" cy="113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2"/>
              </a:lnSpc>
            </a:pPr>
            <a:r>
              <a:rPr lang="en-US" sz="615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6831056" y="2191963"/>
            <a:ext cx="428244" cy="113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12"/>
              </a:lnSpc>
            </a:pPr>
            <a:r>
              <a:rPr lang="en-US" sz="615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939441" y="4467803"/>
            <a:ext cx="428244" cy="113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2"/>
              </a:lnSpc>
            </a:pPr>
            <a:r>
              <a:rPr lang="en-US" sz="615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6831056" y="4467803"/>
            <a:ext cx="428244" cy="113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12"/>
              </a:lnSpc>
            </a:pPr>
            <a:r>
              <a:rPr lang="en-US" sz="615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3709403" y="3263125"/>
            <a:ext cx="354989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8"/>
              </a:lnSpc>
            </a:pPr>
            <a:r>
              <a:rPr lang="en-US" sz="228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CNN Model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662200" y="4044665"/>
            <a:ext cx="3528332" cy="6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8"/>
              </a:lnSpc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Convolution + Pooling + Dense layers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939441" y="3225025"/>
            <a:ext cx="3625646" cy="42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28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Input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960504" y="3715115"/>
            <a:ext cx="3604583" cy="6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Webcam captures hand gestures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662200" y="5536554"/>
            <a:ext cx="359710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8"/>
              </a:lnSpc>
            </a:pPr>
            <a:r>
              <a:rPr lang="en-US" sz="228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Classification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3636971" y="6317126"/>
            <a:ext cx="3553562" cy="6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8"/>
              </a:lnSpc>
            </a:pPr>
            <a:r>
              <a:rPr lang="en-US" sz="19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Softmax</a:t>
            </a: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Predicts Alphabets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939441" y="5536554"/>
            <a:ext cx="355321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8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Preprocessing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914822" y="6063594"/>
            <a:ext cx="3577832" cy="6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Landmark extraction &amp; normalization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3662200" y="8258297"/>
            <a:ext cx="3528332" cy="6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8"/>
              </a:lnSpc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Streamlit UI displayes results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960504" y="8258297"/>
            <a:ext cx="3604583" cy="6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 generalization (rotation, flipping, scaling)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939441" y="6739965"/>
            <a:ext cx="428244" cy="113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2"/>
              </a:lnSpc>
            </a:pPr>
            <a:r>
              <a:rPr lang="en-US" sz="615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6831056" y="6739965"/>
            <a:ext cx="428244" cy="113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12"/>
              </a:lnSpc>
            </a:pPr>
            <a:r>
              <a:rPr lang="en-US" sz="615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8878" y="-337734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79241" y="450771"/>
            <a:ext cx="14767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4"/>
              </a:lnSpc>
            </a:pPr>
            <a:r>
              <a:rPr lang="en-US" sz="5885" b="1" spc="-205" dirty="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CNN Model</a:t>
            </a:r>
          </a:p>
        </p:txBody>
      </p:sp>
      <p:sp>
        <p:nvSpPr>
          <p:cNvPr id="6" name="Freeform 6"/>
          <p:cNvSpPr/>
          <p:nvPr/>
        </p:nvSpPr>
        <p:spPr>
          <a:xfrm>
            <a:off x="16852603" y="-337734"/>
            <a:ext cx="1821482" cy="1821482"/>
          </a:xfrm>
          <a:custGeom>
            <a:avLst/>
            <a:gdLst/>
            <a:ahLst/>
            <a:cxnLst/>
            <a:rect l="l" t="t" r="r" b="b"/>
            <a:pathLst>
              <a:path w="1821482" h="1821482">
                <a:moveTo>
                  <a:pt x="0" y="0"/>
                </a:moveTo>
                <a:lnTo>
                  <a:pt x="1821482" y="0"/>
                </a:lnTo>
                <a:lnTo>
                  <a:pt x="1821482" y="1821482"/>
                </a:lnTo>
                <a:lnTo>
                  <a:pt x="0" y="182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388722">
            <a:off x="-957904" y="6577866"/>
            <a:ext cx="2532481" cy="3513269"/>
          </a:xfrm>
          <a:custGeom>
            <a:avLst/>
            <a:gdLst/>
            <a:ahLst/>
            <a:cxnLst/>
            <a:rect l="l" t="t" r="r" b="b"/>
            <a:pathLst>
              <a:path w="2532481" h="3513269">
                <a:moveTo>
                  <a:pt x="0" y="0"/>
                </a:moveTo>
                <a:lnTo>
                  <a:pt x="2532482" y="0"/>
                </a:lnTo>
                <a:lnTo>
                  <a:pt x="2532482" y="3513268"/>
                </a:lnTo>
                <a:lnTo>
                  <a:pt x="0" y="3513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2050" name="Picture 2" descr="Convolutional Neural Network: An Overview - EU-Vietnam Business Network ...">
            <a:extLst>
              <a:ext uri="{FF2B5EF4-FFF2-40B4-BE49-F238E27FC236}">
                <a16:creationId xmlns:a16="http://schemas.microsoft.com/office/drawing/2014/main" id="{5506802C-896B-4630-B390-EB34DC1E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03" y="1926528"/>
            <a:ext cx="14325600" cy="71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23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5529" y="-839384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2700000">
            <a:off x="5576441" y="-3369762"/>
            <a:ext cx="7135119" cy="7135119"/>
          </a:xfrm>
          <a:custGeom>
            <a:avLst/>
            <a:gdLst/>
            <a:ahLst/>
            <a:cxnLst/>
            <a:rect l="l" t="t" r="r" b="b"/>
            <a:pathLst>
              <a:path w="7135119" h="7135119">
                <a:moveTo>
                  <a:pt x="0" y="0"/>
                </a:moveTo>
                <a:lnTo>
                  <a:pt x="7135118" y="0"/>
                </a:lnTo>
                <a:lnTo>
                  <a:pt x="7135118" y="7135119"/>
                </a:lnTo>
                <a:lnTo>
                  <a:pt x="0" y="713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10800000">
            <a:off x="5235324" y="260852"/>
            <a:ext cx="7817353" cy="345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  <a:spcBef>
                <a:spcPct val="0"/>
              </a:spcBef>
            </a:pPr>
            <a:r>
              <a:rPr lang="en-US" sz="1954" b="1" spc="1157">
                <a:solidFill>
                  <a:srgbClr val="5471A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__________________________________________</a:t>
            </a: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8965980" y="3235868"/>
            <a:ext cx="356040" cy="35604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AE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7759" tIns="67759" rIns="67759" bIns="677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1068050" y="2549453"/>
            <a:ext cx="356040" cy="3560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7E93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7759" tIns="67759" rIns="67759" bIns="677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433080" y="858201"/>
            <a:ext cx="356040" cy="35604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7D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7759" tIns="67759" rIns="67759" bIns="677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6864479" y="2549453"/>
            <a:ext cx="356040" cy="3560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C0F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7759" tIns="67759" rIns="67759" bIns="677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5516846" y="858201"/>
            <a:ext cx="356040" cy="35604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21CBDD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7759" tIns="67759" rIns="67759" bIns="677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2700000">
            <a:off x="8200289" y="4211406"/>
            <a:ext cx="1887422" cy="1887422"/>
          </a:xfrm>
          <a:custGeom>
            <a:avLst/>
            <a:gdLst/>
            <a:ahLst/>
            <a:cxnLst/>
            <a:rect l="l" t="t" r="r" b="b"/>
            <a:pathLst>
              <a:path w="1887422" h="1887422">
                <a:moveTo>
                  <a:pt x="0" y="0"/>
                </a:moveTo>
                <a:lnTo>
                  <a:pt x="1887422" y="0"/>
                </a:lnTo>
                <a:lnTo>
                  <a:pt x="1887422" y="1887421"/>
                </a:lnTo>
                <a:lnTo>
                  <a:pt x="0" y="1887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400000">
            <a:off x="8699044" y="3280741"/>
            <a:ext cx="888892" cy="2595305"/>
          </a:xfrm>
          <a:custGeom>
            <a:avLst/>
            <a:gdLst/>
            <a:ahLst/>
            <a:cxnLst/>
            <a:rect l="l" t="t" r="r" b="b"/>
            <a:pathLst>
              <a:path w="888892" h="2595305">
                <a:moveTo>
                  <a:pt x="0" y="0"/>
                </a:moveTo>
                <a:lnTo>
                  <a:pt x="888892" y="0"/>
                </a:lnTo>
                <a:lnTo>
                  <a:pt x="888892" y="2595305"/>
                </a:lnTo>
                <a:lnTo>
                  <a:pt x="0" y="259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162052" y="606474"/>
            <a:ext cx="1887422" cy="1887422"/>
          </a:xfrm>
          <a:custGeom>
            <a:avLst/>
            <a:gdLst/>
            <a:ahLst/>
            <a:cxnLst/>
            <a:rect l="l" t="t" r="r" b="b"/>
            <a:pathLst>
              <a:path w="1887422" h="1887422">
                <a:moveTo>
                  <a:pt x="0" y="0"/>
                </a:moveTo>
                <a:lnTo>
                  <a:pt x="1887422" y="0"/>
                </a:lnTo>
                <a:lnTo>
                  <a:pt x="1887422" y="1887421"/>
                </a:lnTo>
                <a:lnTo>
                  <a:pt x="0" y="1887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9720000">
            <a:off x="13112663" y="74800"/>
            <a:ext cx="888892" cy="2595305"/>
          </a:xfrm>
          <a:custGeom>
            <a:avLst/>
            <a:gdLst/>
            <a:ahLst/>
            <a:cxnLst/>
            <a:rect l="l" t="t" r="r" b="b"/>
            <a:pathLst>
              <a:path w="888892" h="2595305">
                <a:moveTo>
                  <a:pt x="0" y="0"/>
                </a:moveTo>
                <a:lnTo>
                  <a:pt x="888892" y="0"/>
                </a:lnTo>
                <a:lnTo>
                  <a:pt x="888892" y="2595305"/>
                </a:lnTo>
                <a:lnTo>
                  <a:pt x="0" y="259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2700000">
            <a:off x="3238526" y="606474"/>
            <a:ext cx="1887422" cy="1887422"/>
          </a:xfrm>
          <a:custGeom>
            <a:avLst/>
            <a:gdLst/>
            <a:ahLst/>
            <a:cxnLst/>
            <a:rect l="l" t="t" r="r" b="b"/>
            <a:pathLst>
              <a:path w="1887422" h="1887422">
                <a:moveTo>
                  <a:pt x="0" y="0"/>
                </a:moveTo>
                <a:lnTo>
                  <a:pt x="1887422" y="0"/>
                </a:lnTo>
                <a:lnTo>
                  <a:pt x="1887422" y="1887421"/>
                </a:lnTo>
                <a:lnTo>
                  <a:pt x="0" y="18874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080000">
            <a:off x="4286130" y="73830"/>
            <a:ext cx="888892" cy="2595305"/>
          </a:xfrm>
          <a:custGeom>
            <a:avLst/>
            <a:gdLst/>
            <a:ahLst/>
            <a:cxnLst/>
            <a:rect l="l" t="t" r="r" b="b"/>
            <a:pathLst>
              <a:path w="888892" h="2595305">
                <a:moveTo>
                  <a:pt x="0" y="0"/>
                </a:moveTo>
                <a:lnTo>
                  <a:pt x="888892" y="0"/>
                </a:lnTo>
                <a:lnTo>
                  <a:pt x="888892" y="2595305"/>
                </a:lnTo>
                <a:lnTo>
                  <a:pt x="0" y="259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2700000">
            <a:off x="11266827" y="3215027"/>
            <a:ext cx="1887422" cy="1887422"/>
          </a:xfrm>
          <a:custGeom>
            <a:avLst/>
            <a:gdLst/>
            <a:ahLst/>
            <a:cxnLst/>
            <a:rect l="l" t="t" r="r" b="b"/>
            <a:pathLst>
              <a:path w="1887422" h="1887422">
                <a:moveTo>
                  <a:pt x="0" y="0"/>
                </a:moveTo>
                <a:lnTo>
                  <a:pt x="1887422" y="0"/>
                </a:lnTo>
                <a:lnTo>
                  <a:pt x="1887422" y="1887421"/>
                </a:lnTo>
                <a:lnTo>
                  <a:pt x="0" y="1887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7560000">
            <a:off x="11426690" y="2394806"/>
            <a:ext cx="888892" cy="2595305"/>
          </a:xfrm>
          <a:custGeom>
            <a:avLst/>
            <a:gdLst/>
            <a:ahLst/>
            <a:cxnLst/>
            <a:rect l="l" t="t" r="r" b="b"/>
            <a:pathLst>
              <a:path w="888892" h="2595305">
                <a:moveTo>
                  <a:pt x="0" y="0"/>
                </a:moveTo>
                <a:lnTo>
                  <a:pt x="888892" y="0"/>
                </a:lnTo>
                <a:lnTo>
                  <a:pt x="888892" y="2595305"/>
                </a:lnTo>
                <a:lnTo>
                  <a:pt x="0" y="259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2700000">
            <a:off x="5133751" y="3215027"/>
            <a:ext cx="1887422" cy="1887422"/>
          </a:xfrm>
          <a:custGeom>
            <a:avLst/>
            <a:gdLst/>
            <a:ahLst/>
            <a:cxnLst/>
            <a:rect l="l" t="t" r="r" b="b"/>
            <a:pathLst>
              <a:path w="1887422" h="1887422">
                <a:moveTo>
                  <a:pt x="0" y="0"/>
                </a:moveTo>
                <a:lnTo>
                  <a:pt x="1887422" y="0"/>
                </a:lnTo>
                <a:lnTo>
                  <a:pt x="1887422" y="1887421"/>
                </a:lnTo>
                <a:lnTo>
                  <a:pt x="0" y="18874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3240000">
            <a:off x="5971593" y="2394207"/>
            <a:ext cx="888892" cy="2595305"/>
          </a:xfrm>
          <a:custGeom>
            <a:avLst/>
            <a:gdLst/>
            <a:ahLst/>
            <a:cxnLst/>
            <a:rect l="l" t="t" r="r" b="b"/>
            <a:pathLst>
              <a:path w="888892" h="2595305">
                <a:moveTo>
                  <a:pt x="0" y="0"/>
                </a:moveTo>
                <a:lnTo>
                  <a:pt x="888891" y="0"/>
                </a:lnTo>
                <a:lnTo>
                  <a:pt x="888891" y="2595305"/>
                </a:lnTo>
                <a:lnTo>
                  <a:pt x="0" y="259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7601519" y="6419033"/>
            <a:ext cx="3086100" cy="3155500"/>
            <a:chOff x="0" y="0"/>
            <a:chExt cx="812800" cy="8310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31078"/>
            </a:xfrm>
            <a:custGeom>
              <a:avLst/>
              <a:gdLst/>
              <a:ahLst/>
              <a:cxnLst/>
              <a:rect l="l" t="t" r="r" b="b"/>
              <a:pathLst>
                <a:path w="812800" h="831078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780905"/>
                  </a:lnTo>
                  <a:cubicBezTo>
                    <a:pt x="812800" y="794212"/>
                    <a:pt x="807514" y="806974"/>
                    <a:pt x="798105" y="816383"/>
                  </a:cubicBezTo>
                  <a:cubicBezTo>
                    <a:pt x="788695" y="825792"/>
                    <a:pt x="775934" y="831078"/>
                    <a:pt x="762627" y="831078"/>
                  </a:cubicBezTo>
                  <a:lnTo>
                    <a:pt x="50173" y="831078"/>
                  </a:lnTo>
                  <a:cubicBezTo>
                    <a:pt x="36866" y="831078"/>
                    <a:pt x="24105" y="825792"/>
                    <a:pt x="14695" y="816383"/>
                  </a:cubicBezTo>
                  <a:cubicBezTo>
                    <a:pt x="5286" y="806974"/>
                    <a:pt x="0" y="794212"/>
                    <a:pt x="0" y="78090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6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>
            <a:off x="8848341" y="6757209"/>
            <a:ext cx="600459" cy="0"/>
          </a:xfrm>
          <a:prstGeom prst="line">
            <a:avLst/>
          </a:prstGeom>
          <a:ln w="114300" cap="flat">
            <a:solidFill>
              <a:srgbClr val="00AE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Freeform 39"/>
          <p:cNvSpPr/>
          <p:nvPr/>
        </p:nvSpPr>
        <p:spPr>
          <a:xfrm rot="-5400000">
            <a:off x="5148974" y="7058247"/>
            <a:ext cx="1056989" cy="3086100"/>
          </a:xfrm>
          <a:custGeom>
            <a:avLst/>
            <a:gdLst/>
            <a:ahLst/>
            <a:cxnLst/>
            <a:rect l="l" t="t" r="r" b="b"/>
            <a:pathLst>
              <a:path w="1056989" h="3086100">
                <a:moveTo>
                  <a:pt x="0" y="0"/>
                </a:moveTo>
                <a:lnTo>
                  <a:pt x="1056989" y="0"/>
                </a:lnTo>
                <a:lnTo>
                  <a:pt x="1056989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4134419" y="6135879"/>
            <a:ext cx="3086100" cy="3122421"/>
            <a:chOff x="0" y="0"/>
            <a:chExt cx="812800" cy="82236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22366"/>
            </a:xfrm>
            <a:custGeom>
              <a:avLst/>
              <a:gdLst/>
              <a:ahLst/>
              <a:cxnLst/>
              <a:rect l="l" t="t" r="r" b="b"/>
              <a:pathLst>
                <a:path w="812800" h="822366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772193"/>
                  </a:lnTo>
                  <a:cubicBezTo>
                    <a:pt x="812800" y="785500"/>
                    <a:pt x="807514" y="798261"/>
                    <a:pt x="798105" y="807671"/>
                  </a:cubicBezTo>
                  <a:cubicBezTo>
                    <a:pt x="788695" y="817080"/>
                    <a:pt x="775934" y="822366"/>
                    <a:pt x="762627" y="822366"/>
                  </a:cubicBezTo>
                  <a:lnTo>
                    <a:pt x="50173" y="822366"/>
                  </a:lnTo>
                  <a:cubicBezTo>
                    <a:pt x="36866" y="822366"/>
                    <a:pt x="24105" y="817080"/>
                    <a:pt x="14695" y="807671"/>
                  </a:cubicBezTo>
                  <a:cubicBezTo>
                    <a:pt x="5286" y="798261"/>
                    <a:pt x="0" y="785500"/>
                    <a:pt x="0" y="772193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6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>
            <a:off x="5377239" y="6419033"/>
            <a:ext cx="600459" cy="0"/>
          </a:xfrm>
          <a:prstGeom prst="line">
            <a:avLst/>
          </a:prstGeom>
          <a:ln w="114300" cap="flat">
            <a:solidFill>
              <a:srgbClr val="00C0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Freeform 44"/>
          <p:cNvSpPr/>
          <p:nvPr/>
        </p:nvSpPr>
        <p:spPr>
          <a:xfrm rot="-5400000">
            <a:off x="12082605" y="7058247"/>
            <a:ext cx="1056989" cy="3086100"/>
          </a:xfrm>
          <a:custGeom>
            <a:avLst/>
            <a:gdLst/>
            <a:ahLst/>
            <a:cxnLst/>
            <a:rect l="l" t="t" r="r" b="b"/>
            <a:pathLst>
              <a:path w="1056989" h="3086100">
                <a:moveTo>
                  <a:pt x="0" y="0"/>
                </a:moveTo>
                <a:lnTo>
                  <a:pt x="1056990" y="0"/>
                </a:lnTo>
                <a:lnTo>
                  <a:pt x="105699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1068050" y="6135879"/>
            <a:ext cx="3086100" cy="3122421"/>
            <a:chOff x="0" y="0"/>
            <a:chExt cx="812800" cy="82236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22366"/>
            </a:xfrm>
            <a:custGeom>
              <a:avLst/>
              <a:gdLst/>
              <a:ahLst/>
              <a:cxnLst/>
              <a:rect l="l" t="t" r="r" b="b"/>
              <a:pathLst>
                <a:path w="812800" h="822366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772193"/>
                  </a:lnTo>
                  <a:cubicBezTo>
                    <a:pt x="812800" y="785500"/>
                    <a:pt x="807514" y="798261"/>
                    <a:pt x="798105" y="807671"/>
                  </a:cubicBezTo>
                  <a:cubicBezTo>
                    <a:pt x="788695" y="817080"/>
                    <a:pt x="775934" y="822366"/>
                    <a:pt x="762627" y="822366"/>
                  </a:cubicBezTo>
                  <a:lnTo>
                    <a:pt x="50173" y="822366"/>
                  </a:lnTo>
                  <a:cubicBezTo>
                    <a:pt x="36866" y="822366"/>
                    <a:pt x="24105" y="817080"/>
                    <a:pt x="14695" y="807671"/>
                  </a:cubicBezTo>
                  <a:cubicBezTo>
                    <a:pt x="5286" y="798261"/>
                    <a:pt x="0" y="785500"/>
                    <a:pt x="0" y="772193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60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>
            <a:off x="12310871" y="6419033"/>
            <a:ext cx="600459" cy="0"/>
          </a:xfrm>
          <a:prstGeom prst="line">
            <a:avLst/>
          </a:prstGeom>
          <a:ln w="114300" cap="flat">
            <a:solidFill>
              <a:srgbClr val="7E9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Freeform 49"/>
          <p:cNvSpPr/>
          <p:nvPr/>
        </p:nvSpPr>
        <p:spPr>
          <a:xfrm rot="-5400000">
            <a:off x="1681340" y="5534247"/>
            <a:ext cx="1056989" cy="3086100"/>
          </a:xfrm>
          <a:custGeom>
            <a:avLst/>
            <a:gdLst/>
            <a:ahLst/>
            <a:cxnLst/>
            <a:rect l="l" t="t" r="r" b="b"/>
            <a:pathLst>
              <a:path w="1056989" h="3086100">
                <a:moveTo>
                  <a:pt x="0" y="0"/>
                </a:moveTo>
                <a:lnTo>
                  <a:pt x="1056989" y="0"/>
                </a:lnTo>
                <a:lnTo>
                  <a:pt x="1056989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666784" y="4611879"/>
            <a:ext cx="3086100" cy="2993912"/>
            <a:chOff x="0" y="0"/>
            <a:chExt cx="812800" cy="78852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88520"/>
            </a:xfrm>
            <a:custGeom>
              <a:avLst/>
              <a:gdLst/>
              <a:ahLst/>
              <a:cxnLst/>
              <a:rect l="l" t="t" r="r" b="b"/>
              <a:pathLst>
                <a:path w="812800" h="78852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738347"/>
                  </a:lnTo>
                  <a:cubicBezTo>
                    <a:pt x="812800" y="751654"/>
                    <a:pt x="807514" y="764416"/>
                    <a:pt x="798105" y="773825"/>
                  </a:cubicBezTo>
                  <a:cubicBezTo>
                    <a:pt x="788695" y="783234"/>
                    <a:pt x="775934" y="788520"/>
                    <a:pt x="762627" y="788520"/>
                  </a:cubicBezTo>
                  <a:lnTo>
                    <a:pt x="50173" y="788520"/>
                  </a:lnTo>
                  <a:cubicBezTo>
                    <a:pt x="36866" y="788520"/>
                    <a:pt x="24105" y="783234"/>
                    <a:pt x="14695" y="773825"/>
                  </a:cubicBezTo>
                  <a:cubicBezTo>
                    <a:pt x="5286" y="764416"/>
                    <a:pt x="0" y="751654"/>
                    <a:pt x="0" y="73834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26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1909605" y="4895033"/>
            <a:ext cx="600459" cy="0"/>
          </a:xfrm>
          <a:prstGeom prst="line">
            <a:avLst/>
          </a:prstGeom>
          <a:ln w="114300" cap="flat">
            <a:solidFill>
              <a:srgbClr val="21CB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Freeform 54"/>
          <p:cNvSpPr/>
          <p:nvPr/>
        </p:nvSpPr>
        <p:spPr>
          <a:xfrm rot="-5400000">
            <a:off x="15546746" y="5534247"/>
            <a:ext cx="1056989" cy="3086100"/>
          </a:xfrm>
          <a:custGeom>
            <a:avLst/>
            <a:gdLst/>
            <a:ahLst/>
            <a:cxnLst/>
            <a:rect l="l" t="t" r="r" b="b"/>
            <a:pathLst>
              <a:path w="1056989" h="3086100">
                <a:moveTo>
                  <a:pt x="0" y="0"/>
                </a:moveTo>
                <a:lnTo>
                  <a:pt x="1056989" y="0"/>
                </a:lnTo>
                <a:lnTo>
                  <a:pt x="1056989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4532191" y="4611879"/>
            <a:ext cx="3086100" cy="2993912"/>
            <a:chOff x="0" y="0"/>
            <a:chExt cx="812800" cy="78852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788520"/>
            </a:xfrm>
            <a:custGeom>
              <a:avLst/>
              <a:gdLst/>
              <a:ahLst/>
              <a:cxnLst/>
              <a:rect l="l" t="t" r="r" b="b"/>
              <a:pathLst>
                <a:path w="812800" h="78852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738347"/>
                  </a:lnTo>
                  <a:cubicBezTo>
                    <a:pt x="812800" y="751654"/>
                    <a:pt x="807514" y="764416"/>
                    <a:pt x="798105" y="773825"/>
                  </a:cubicBezTo>
                  <a:cubicBezTo>
                    <a:pt x="788695" y="783234"/>
                    <a:pt x="775934" y="788520"/>
                    <a:pt x="762627" y="788520"/>
                  </a:cubicBezTo>
                  <a:lnTo>
                    <a:pt x="50173" y="788520"/>
                  </a:lnTo>
                  <a:cubicBezTo>
                    <a:pt x="36866" y="788520"/>
                    <a:pt x="24105" y="783234"/>
                    <a:pt x="14695" y="773825"/>
                  </a:cubicBezTo>
                  <a:cubicBezTo>
                    <a:pt x="5286" y="764416"/>
                    <a:pt x="0" y="751654"/>
                    <a:pt x="0" y="73834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826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>
            <a:off x="15775012" y="4895033"/>
            <a:ext cx="600459" cy="0"/>
          </a:xfrm>
          <a:prstGeom prst="line">
            <a:avLst/>
          </a:prstGeom>
          <a:ln w="114300" cap="flat">
            <a:solidFill>
              <a:srgbClr val="CD69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8825544" y="418614"/>
            <a:ext cx="636911" cy="0"/>
          </a:xfrm>
          <a:prstGeom prst="line">
            <a:avLst/>
          </a:prstGeom>
          <a:ln w="76200" cap="flat">
            <a:solidFill>
              <a:srgbClr val="7E9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9691056" y="418614"/>
            <a:ext cx="636911" cy="0"/>
          </a:xfrm>
          <a:prstGeom prst="line">
            <a:avLst/>
          </a:prstGeom>
          <a:ln w="76200" cap="flat">
            <a:solidFill>
              <a:srgbClr val="7C4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>
            <a:off x="7963696" y="418614"/>
            <a:ext cx="636911" cy="0"/>
          </a:xfrm>
          <a:prstGeom prst="line">
            <a:avLst/>
          </a:prstGeom>
          <a:ln w="76200" cap="flat">
            <a:solidFill>
              <a:srgbClr val="21CB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Freeform 62"/>
          <p:cNvSpPr/>
          <p:nvPr/>
        </p:nvSpPr>
        <p:spPr>
          <a:xfrm>
            <a:off x="3953637" y="1245384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0"/>
                </a:moveTo>
                <a:lnTo>
                  <a:pt x="457200" y="0"/>
                </a:lnTo>
                <a:lnTo>
                  <a:pt x="457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5772662" y="3879465"/>
            <a:ext cx="609600" cy="558546"/>
          </a:xfrm>
          <a:custGeom>
            <a:avLst/>
            <a:gdLst/>
            <a:ahLst/>
            <a:cxnLst/>
            <a:rect l="l" t="t" r="r" b="b"/>
            <a:pathLst>
              <a:path w="609600" h="558546">
                <a:moveTo>
                  <a:pt x="0" y="0"/>
                </a:moveTo>
                <a:lnTo>
                  <a:pt x="609600" y="0"/>
                </a:lnTo>
                <a:lnTo>
                  <a:pt x="609600" y="558546"/>
                </a:lnTo>
                <a:lnTo>
                  <a:pt x="0" y="55854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8839200" y="4900989"/>
            <a:ext cx="609600" cy="508254"/>
          </a:xfrm>
          <a:custGeom>
            <a:avLst/>
            <a:gdLst/>
            <a:ahLst/>
            <a:cxnLst/>
            <a:rect l="l" t="t" r="r" b="b"/>
            <a:pathLst>
              <a:path w="609600" h="508254">
                <a:moveTo>
                  <a:pt x="0" y="0"/>
                </a:moveTo>
                <a:lnTo>
                  <a:pt x="609600" y="0"/>
                </a:lnTo>
                <a:lnTo>
                  <a:pt x="609600" y="508254"/>
                </a:lnTo>
                <a:lnTo>
                  <a:pt x="0" y="5082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1905738" y="385393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800963" y="124538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971584" y="5185584"/>
            <a:ext cx="2476500" cy="2153793"/>
            <a:chOff x="0" y="0"/>
            <a:chExt cx="3302000" cy="2871724"/>
          </a:xfrm>
        </p:grpSpPr>
        <p:sp>
          <p:nvSpPr>
            <p:cNvPr id="68" name="TextBox 68"/>
            <p:cNvSpPr txBox="1"/>
            <p:nvPr/>
          </p:nvSpPr>
          <p:spPr>
            <a:xfrm>
              <a:off x="0" y="-28575"/>
              <a:ext cx="3302000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Input: 64×64 RGB images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966724"/>
              <a:ext cx="3302000" cy="190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Images with 3 color channels serve as the model's input for processing sign language gestures.</a:t>
              </a:r>
            </a:p>
            <a:p>
              <a:pPr algn="ctr">
                <a:lnSpc>
                  <a:spcPts val="1919"/>
                </a:lnSpc>
              </a:pPr>
              <a:endPara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4438667" y="6678628"/>
            <a:ext cx="2476500" cy="2175224"/>
            <a:chOff x="0" y="-28575"/>
            <a:chExt cx="3302000" cy="2900299"/>
          </a:xfrm>
        </p:grpSpPr>
        <p:sp>
          <p:nvSpPr>
            <p:cNvPr id="71" name="TextBox 71"/>
            <p:cNvSpPr txBox="1"/>
            <p:nvPr/>
          </p:nvSpPr>
          <p:spPr>
            <a:xfrm>
              <a:off x="0" y="-28575"/>
              <a:ext cx="3302000" cy="827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Four Conv2D layers with </a:t>
              </a:r>
              <a:r>
                <a:rPr lang="en-US" sz="1799" b="1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ReLU</a:t>
              </a:r>
              <a:r>
                <a:rPr lang="en-US" sz="1799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activation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966724"/>
              <a:ext cx="3302000" cy="190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Convolutional layers extract meaningful features from images using ReLU to introduce non-linearity.</a:t>
              </a:r>
            </a:p>
            <a:p>
              <a:pPr algn="ctr">
                <a:lnSpc>
                  <a:spcPts val="1919"/>
                </a:lnSpc>
              </a:pPr>
              <a:endPara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1371370" y="6700059"/>
            <a:ext cx="2476500" cy="2468118"/>
            <a:chOff x="0" y="0"/>
            <a:chExt cx="3302000" cy="3290824"/>
          </a:xfrm>
        </p:grpSpPr>
        <p:sp>
          <p:nvSpPr>
            <p:cNvPr id="74" name="TextBox 74"/>
            <p:cNvSpPr txBox="1"/>
            <p:nvPr/>
          </p:nvSpPr>
          <p:spPr>
            <a:xfrm>
              <a:off x="0" y="-28575"/>
              <a:ext cx="3302000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Flatten layer connects to dense layers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1385824"/>
              <a:ext cx="3302000" cy="190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Transforms multi-dimensional convolutional output into a one-dimensional vector for classification.</a:t>
              </a:r>
            </a:p>
            <a:p>
              <a:pPr algn="ctr">
                <a:lnSpc>
                  <a:spcPts val="1919"/>
                </a:lnSpc>
              </a:pPr>
              <a:endPara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4836991" y="5185584"/>
            <a:ext cx="2476500" cy="2229993"/>
            <a:chOff x="0" y="0"/>
            <a:chExt cx="3302000" cy="2973324"/>
          </a:xfrm>
        </p:grpSpPr>
        <p:sp>
          <p:nvSpPr>
            <p:cNvPr id="77" name="TextBox 77"/>
            <p:cNvSpPr txBox="1"/>
            <p:nvPr/>
          </p:nvSpPr>
          <p:spPr>
            <a:xfrm>
              <a:off x="0" y="-28575"/>
              <a:ext cx="3302000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Dense layers followed by Softmax output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385824"/>
              <a:ext cx="3302000" cy="158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Fully connected layers classify into 26 classes (A-Z) with Softmax for probability distribution.</a:t>
              </a:r>
            </a:p>
            <a:p>
              <a:pPr algn="ctr">
                <a:lnSpc>
                  <a:spcPts val="1919"/>
                </a:lnSpc>
              </a:pPr>
              <a:endPara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7392698" y="718940"/>
            <a:ext cx="350260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CNN MODEL ARCHITECTURE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7905240" y="6945328"/>
            <a:ext cx="2476500" cy="2522738"/>
            <a:chOff x="0" y="-28575"/>
            <a:chExt cx="3302000" cy="3363651"/>
          </a:xfrm>
        </p:grpSpPr>
        <p:sp>
          <p:nvSpPr>
            <p:cNvPr id="81" name="TextBox 81"/>
            <p:cNvSpPr txBox="1"/>
            <p:nvPr/>
          </p:nvSpPr>
          <p:spPr>
            <a:xfrm>
              <a:off x="0" y="-28575"/>
              <a:ext cx="3302000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MaxPooling layers reduce spatial dimensions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1385824"/>
              <a:ext cx="3302000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Pooling layers downs ample feature maps to lower computational load and emphasize important features.</a:t>
              </a:r>
            </a:p>
            <a:p>
              <a:pPr algn="ctr">
                <a:lnSpc>
                  <a:spcPts val="1919"/>
                </a:lnSpc>
              </a:pPr>
              <a:endPara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" name="Freeform 83"/>
          <p:cNvSpPr/>
          <p:nvPr/>
        </p:nvSpPr>
        <p:spPr>
          <a:xfrm>
            <a:off x="16993158" y="8347559"/>
            <a:ext cx="1821482" cy="1821482"/>
          </a:xfrm>
          <a:custGeom>
            <a:avLst/>
            <a:gdLst/>
            <a:ahLst/>
            <a:cxnLst/>
            <a:rect l="l" t="t" r="r" b="b"/>
            <a:pathLst>
              <a:path w="1821482" h="1821482">
                <a:moveTo>
                  <a:pt x="0" y="0"/>
                </a:moveTo>
                <a:lnTo>
                  <a:pt x="1821482" y="0"/>
                </a:lnTo>
                <a:lnTo>
                  <a:pt x="1821482" y="1821482"/>
                </a:lnTo>
                <a:lnTo>
                  <a:pt x="0" y="182148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769</Words>
  <Application>Microsoft Office PowerPoint</Application>
  <PresentationFormat>Custom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Helvetica World Bold</vt:lpstr>
      <vt:lpstr>Open Sans</vt:lpstr>
      <vt:lpstr>Open Sans Bold</vt:lpstr>
      <vt:lpstr>Canva Sans Bold</vt:lpstr>
      <vt:lpstr>Roboto Bold</vt:lpstr>
      <vt:lpstr>Canva Sans</vt:lpstr>
      <vt:lpstr>Bricolage Grotesque Bold</vt:lpstr>
      <vt:lpstr>Roboto</vt:lpstr>
      <vt:lpstr>Calibri</vt:lpstr>
      <vt:lpstr>Arial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Detection System</dc:title>
  <cp:lastModifiedBy>Hawana Tamang</cp:lastModifiedBy>
  <cp:revision>5</cp:revision>
  <dcterms:created xsi:type="dcterms:W3CDTF">2006-08-16T00:00:00Z</dcterms:created>
  <dcterms:modified xsi:type="dcterms:W3CDTF">2025-09-20T17:02:51Z</dcterms:modified>
  <dc:identifier>DAGzhUuMGWk</dc:identifier>
</cp:coreProperties>
</file>